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0"/>
  </p:notesMasterIdLst>
  <p:sldIdLst>
    <p:sldId id="256" r:id="rId2"/>
    <p:sldId id="262" r:id="rId3"/>
    <p:sldId id="264" r:id="rId4"/>
    <p:sldId id="265" r:id="rId5"/>
    <p:sldId id="263" r:id="rId6"/>
    <p:sldId id="259" r:id="rId7"/>
    <p:sldId id="260" r:id="rId8"/>
    <p:sldId id="261" r:id="rId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74B"/>
    <a:srgbClr val="B49E46"/>
    <a:srgbClr val="E3061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29"/>
    <p:restoredTop sz="94654"/>
  </p:normalViewPr>
  <p:slideViewPr>
    <p:cSldViewPr snapToGrid="0" snapToObjects="1">
      <p:cViewPr varScale="1">
        <p:scale>
          <a:sx n="82" d="100"/>
          <a:sy n="82" d="100"/>
        </p:scale>
        <p:origin x="907"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A36298-1F5B-BF4D-8A59-8A97DBD777EF}" type="datetimeFigureOut">
              <a:rPr lang="de-DE" smtClean="0"/>
              <a:t>07.11.2022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95E5AC-6C83-874C-A604-6224C618F51A}" type="slidenum">
              <a:rPr lang="de-DE" smtClean="0"/>
              <a:t>‹N°›</a:t>
            </a:fld>
            <a:endParaRPr lang="de-DE"/>
          </a:p>
        </p:txBody>
      </p:sp>
    </p:spTree>
    <p:extLst>
      <p:ext uri="{BB962C8B-B14F-4D97-AF65-F5344CB8AC3E}">
        <p14:creationId xmlns:p14="http://schemas.microsoft.com/office/powerpoint/2010/main" val="1981363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pic>
        <p:nvPicPr>
          <p:cNvPr id="12" name="Grafik 11">
            <a:extLst>
              <a:ext uri="{FF2B5EF4-FFF2-40B4-BE49-F238E27FC236}">
                <a16:creationId xmlns:a16="http://schemas.microsoft.com/office/drawing/2014/main" id="{4A20DE3A-90B6-C049-904A-E1B84AC60274}"/>
              </a:ext>
            </a:extLst>
          </p:cNvPr>
          <p:cNvPicPr>
            <a:picLocks noChangeAspect="1"/>
          </p:cNvPicPr>
          <p:nvPr userDrawn="1"/>
        </p:nvPicPr>
        <p:blipFill>
          <a:blip r:embed="rId2"/>
          <a:stretch>
            <a:fillRect/>
          </a:stretch>
        </p:blipFill>
        <p:spPr>
          <a:xfrm>
            <a:off x="0" y="0"/>
            <a:ext cx="12192000" cy="6854252"/>
          </a:xfrm>
          <a:prstGeom prst="rect">
            <a:avLst/>
          </a:prstGeom>
        </p:spPr>
      </p:pic>
      <p:sp>
        <p:nvSpPr>
          <p:cNvPr id="3" name="Untertitel 2">
            <a:extLst>
              <a:ext uri="{FF2B5EF4-FFF2-40B4-BE49-F238E27FC236}">
                <a16:creationId xmlns:a16="http://schemas.microsoft.com/office/drawing/2014/main" id="{8F9E3FBD-F795-2E41-8566-BAB8B9C7E581}"/>
              </a:ext>
            </a:extLst>
          </p:cNvPr>
          <p:cNvSpPr>
            <a:spLocks noGrp="1"/>
          </p:cNvSpPr>
          <p:nvPr>
            <p:ph type="subTitle" idx="1"/>
          </p:nvPr>
        </p:nvSpPr>
        <p:spPr>
          <a:xfrm>
            <a:off x="1074057" y="3891501"/>
            <a:ext cx="9144000" cy="1655762"/>
          </a:xfrm>
        </p:spPr>
        <p:txBody>
          <a:bodyPr/>
          <a:lstStyle>
            <a:lvl1pPr marL="0" indent="0" algn="l">
              <a:buNone/>
              <a:defRPr sz="2400">
                <a:solidFill>
                  <a:srgbClr val="00374B"/>
                </a:solidFill>
                <a:latin typeface="+mn-lt"/>
                <a:ea typeface="Verdana" panose="020B0604030504040204" pitchFamily="34" charset="0"/>
                <a:cs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p>
        </p:txBody>
      </p:sp>
    </p:spTree>
    <p:extLst>
      <p:ext uri="{BB962C8B-B14F-4D97-AF65-F5344CB8AC3E}">
        <p14:creationId xmlns:p14="http://schemas.microsoft.com/office/powerpoint/2010/main" val="1274502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BF4E4A-6B60-AF45-BD26-397C04527E97}"/>
              </a:ext>
            </a:extLst>
          </p:cNvPr>
          <p:cNvSpPr>
            <a:spLocks noGrp="1"/>
          </p:cNvSpPr>
          <p:nvPr>
            <p:ph type="title"/>
          </p:nvPr>
        </p:nvSpPr>
        <p:spPr/>
        <p:txBody>
          <a:bodyPr/>
          <a:lstStyle>
            <a:lvl1pPr>
              <a:defRPr>
                <a:latin typeface="+mn-lt"/>
              </a:defRPr>
            </a:lvl1pPr>
          </a:lstStyle>
          <a:p>
            <a:r>
              <a:rPr lang="de-DE" dirty="0"/>
              <a:t>Mastertitelformat bearbeiten</a:t>
            </a:r>
          </a:p>
        </p:txBody>
      </p:sp>
      <p:sp>
        <p:nvSpPr>
          <p:cNvPr id="3" name="Datumsplatzhalter 2">
            <a:extLst>
              <a:ext uri="{FF2B5EF4-FFF2-40B4-BE49-F238E27FC236}">
                <a16:creationId xmlns:a16="http://schemas.microsoft.com/office/drawing/2014/main" id="{0366B28D-5B7A-C946-8E48-C4180A139848}"/>
              </a:ext>
            </a:extLst>
          </p:cNvPr>
          <p:cNvSpPr>
            <a:spLocks noGrp="1"/>
          </p:cNvSpPr>
          <p:nvPr>
            <p:ph type="dt" sz="half" idx="10"/>
          </p:nvPr>
        </p:nvSpPr>
        <p:spPr/>
        <p:txBody>
          <a:bodyPr/>
          <a:lstStyle/>
          <a:p>
            <a:fld id="{69C97154-50AE-46D1-A40E-A1F0C173563B}" type="datetime1">
              <a:rPr lang="fr-LU" smtClean="0"/>
              <a:t>07/11/2022</a:t>
            </a:fld>
            <a:endParaRPr lang="de-DE" sz="900" dirty="0"/>
          </a:p>
        </p:txBody>
      </p:sp>
      <p:pic>
        <p:nvPicPr>
          <p:cNvPr id="5" name="Grafik 4">
            <a:extLst>
              <a:ext uri="{FF2B5EF4-FFF2-40B4-BE49-F238E27FC236}">
                <a16:creationId xmlns:a16="http://schemas.microsoft.com/office/drawing/2014/main" id="{A5EF5F45-7EF1-DC44-B63B-EFD6821F5DFF}"/>
              </a:ext>
            </a:extLst>
          </p:cNvPr>
          <p:cNvPicPr>
            <a:picLocks noChangeAspect="1"/>
          </p:cNvPicPr>
          <p:nvPr userDrawn="1"/>
        </p:nvPicPr>
        <p:blipFill>
          <a:blip r:embed="rId2"/>
          <a:stretch>
            <a:fillRect/>
          </a:stretch>
        </p:blipFill>
        <p:spPr>
          <a:xfrm>
            <a:off x="9818119" y="0"/>
            <a:ext cx="1992880" cy="1992880"/>
          </a:xfrm>
          <a:prstGeom prst="rect">
            <a:avLst/>
          </a:prstGeom>
        </p:spPr>
      </p:pic>
      <p:sp>
        <p:nvSpPr>
          <p:cNvPr id="7" name="Textplatzhalter 2">
            <a:extLst>
              <a:ext uri="{FF2B5EF4-FFF2-40B4-BE49-F238E27FC236}">
                <a16:creationId xmlns:a16="http://schemas.microsoft.com/office/drawing/2014/main" id="{EA9857BC-4FBF-CA4A-95F3-FD3B359DFE86}"/>
              </a:ext>
            </a:extLst>
          </p:cNvPr>
          <p:cNvSpPr>
            <a:spLocks noGrp="1"/>
          </p:cNvSpPr>
          <p:nvPr>
            <p:ph idx="1" hasCustomPrompt="1"/>
          </p:nvPr>
        </p:nvSpPr>
        <p:spPr>
          <a:xfrm>
            <a:off x="838200" y="1825625"/>
            <a:ext cx="10515600" cy="4351338"/>
          </a:xfrm>
          <a:prstGeom prst="rect">
            <a:avLst/>
          </a:prstGeom>
        </p:spPr>
        <p:txBody>
          <a:bodyPr vert="horz" lIns="91440" tIns="45720" rIns="91440" bIns="45720" rtlCol="0">
            <a:normAutofit/>
          </a:bodyPr>
          <a:lstStyle>
            <a:lvl1pPr>
              <a:buNone/>
              <a:defRPr sz="1800">
                <a:latin typeface="+mn-lt"/>
              </a:defRPr>
            </a:lvl1pPr>
            <a:lvl2pPr>
              <a:buNone/>
              <a:defRPr/>
            </a:lvl2pPr>
            <a:lvl3pPr>
              <a:buNone/>
              <a:defRPr/>
            </a:lvl3pPr>
            <a:lvl4pPr>
              <a:buNone/>
              <a:defRPr/>
            </a:lvl4pPr>
            <a:lvl5pPr>
              <a:buNone/>
              <a:defRPr/>
            </a:lvl5pPr>
          </a:lstStyle>
          <a:p>
            <a:pPr lvl="0"/>
            <a:r>
              <a:rPr lang="de-DE" dirty="0"/>
              <a:t>Mastertextformat bearbeiten</a:t>
            </a:r>
          </a:p>
        </p:txBody>
      </p:sp>
    </p:spTree>
    <p:extLst>
      <p:ext uri="{BB962C8B-B14F-4D97-AF65-F5344CB8AC3E}">
        <p14:creationId xmlns:p14="http://schemas.microsoft.com/office/powerpoint/2010/main" val="42666809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76778085-CBAF-274F-A022-C6EA2C1B19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dirty="0"/>
              <a:t>Mastertitelformat bearbeiten</a:t>
            </a:r>
          </a:p>
        </p:txBody>
      </p:sp>
      <p:sp>
        <p:nvSpPr>
          <p:cNvPr id="3" name="Textplatzhalter 2">
            <a:extLst>
              <a:ext uri="{FF2B5EF4-FFF2-40B4-BE49-F238E27FC236}">
                <a16:creationId xmlns:a16="http://schemas.microsoft.com/office/drawing/2014/main" id="{D95D5151-DB2A-E44A-A4B9-549968B910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A47369D4-B183-3F45-B3AD-984B2DF6B0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900" b="0" i="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A45DF995-9115-4086-94BD-CBE3CEB52282}" type="datetime1">
              <a:rPr lang="fr-LU" smtClean="0"/>
              <a:t>07/11/2022</a:t>
            </a:fld>
            <a:endParaRPr lang="de-DE" sz="900" dirty="0"/>
          </a:p>
        </p:txBody>
      </p:sp>
    </p:spTree>
    <p:extLst>
      <p:ext uri="{BB962C8B-B14F-4D97-AF65-F5344CB8AC3E}">
        <p14:creationId xmlns:p14="http://schemas.microsoft.com/office/powerpoint/2010/main" val="746038797"/>
      </p:ext>
    </p:extLst>
  </p:cSld>
  <p:clrMap bg1="lt1" tx1="dk1" bg2="lt2" tx2="dk2" accent1="accent1" accent2="accent2" accent3="accent3" accent4="accent4" accent5="accent5" accent6="accent6" hlink="hlink" folHlink="folHlink"/>
  <p:sldLayoutIdLst>
    <p:sldLayoutId id="2147483649" r:id="rId1"/>
    <p:sldLayoutId id="2147483650" r:id="rId2"/>
  </p:sldLayoutIdLst>
  <p:hf sldNum="0" hdr="0" ftr="0"/>
  <p:txStyles>
    <p:titleStyle>
      <a:lvl1pPr algn="l" defTabSz="914400" rtl="0" eaLnBrk="1" latinLnBrk="0" hangingPunct="1">
        <a:lnSpc>
          <a:spcPct val="90000"/>
        </a:lnSpc>
        <a:spcBef>
          <a:spcPct val="0"/>
        </a:spcBef>
        <a:buNone/>
        <a:defRPr sz="2800" b="1" i="0" kern="1200">
          <a:solidFill>
            <a:srgbClr val="00374B"/>
          </a:solidFill>
          <a:latin typeface="+mn-lt"/>
          <a:ea typeface="Verdana" panose="020B0604030504040204" pitchFamily="34" charset="0"/>
          <a:cs typeface="Verdana" panose="020B060403050404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Verdana" panose="020B0604030504040204" pitchFamily="34" charset="0"/>
          <a:cs typeface="Verdana" panose="020B060403050404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Verdana" panose="020B0604030504040204" pitchFamily="34" charset="0"/>
          <a:cs typeface="Verdana" panose="020B060403050404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youtu.be/uWAqt1YTfX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E2B7D486-BFC3-F54F-B113-0AEAF33D9D3C}"/>
              </a:ext>
            </a:extLst>
          </p:cNvPr>
          <p:cNvSpPr>
            <a:spLocks noGrp="1"/>
          </p:cNvSpPr>
          <p:nvPr>
            <p:ph type="subTitle" idx="1"/>
          </p:nvPr>
        </p:nvSpPr>
        <p:spPr>
          <a:xfrm>
            <a:off x="787401" y="3272665"/>
            <a:ext cx="7747000" cy="2730972"/>
          </a:xfrm>
        </p:spPr>
        <p:txBody>
          <a:bodyPr>
            <a:normAutofit/>
          </a:bodyPr>
          <a:lstStyle/>
          <a:p>
            <a:pPr algn="ctr"/>
            <a:r>
              <a:rPr lang="fr-FR" sz="6000" dirty="0"/>
              <a:t>Participation citoyenne</a:t>
            </a:r>
          </a:p>
          <a:p>
            <a:pPr algn="ctr"/>
            <a:r>
              <a:rPr lang="fr-FR" sz="6000" dirty="0"/>
              <a:t>Participation électorale </a:t>
            </a:r>
          </a:p>
        </p:txBody>
      </p:sp>
    </p:spTree>
    <p:extLst>
      <p:ext uri="{BB962C8B-B14F-4D97-AF65-F5344CB8AC3E}">
        <p14:creationId xmlns:p14="http://schemas.microsoft.com/office/powerpoint/2010/main" val="622234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EC727F-6F91-F145-59EB-1943955F7B1E}"/>
              </a:ext>
            </a:extLst>
          </p:cNvPr>
          <p:cNvSpPr>
            <a:spLocks noGrp="1"/>
          </p:cNvSpPr>
          <p:nvPr>
            <p:ph type="title"/>
          </p:nvPr>
        </p:nvSpPr>
        <p:spPr/>
        <p:txBody>
          <a:bodyPr>
            <a:normAutofit fontScale="90000"/>
          </a:bodyPr>
          <a:lstStyle/>
          <a:p>
            <a:br>
              <a:rPr lang="fr-FR" sz="2400" dirty="0"/>
            </a:br>
            <a:br>
              <a:rPr lang="fr-FR" sz="2400" dirty="0"/>
            </a:br>
            <a:r>
              <a:rPr lang="fr-CH" sz="3100" dirty="0">
                <a:effectLst/>
                <a:latin typeface="Calibri" panose="020F0502020204030204" pitchFamily="34" charset="0"/>
                <a:ea typeface="Calibri" panose="020F0502020204030204" pitchFamily="34" charset="0"/>
                <a:cs typeface="Times New Roman" panose="02020603050405020304" pitchFamily="18" charset="0"/>
              </a:rPr>
              <a:t>Implication de la population dans les activités tout au long </a:t>
            </a:r>
            <a:br>
              <a:rPr lang="fr-CH" sz="3100" dirty="0">
                <a:effectLst/>
                <a:latin typeface="Calibri" panose="020F0502020204030204" pitchFamily="34" charset="0"/>
                <a:ea typeface="Calibri" panose="020F0502020204030204" pitchFamily="34" charset="0"/>
                <a:cs typeface="Times New Roman" panose="02020603050405020304" pitchFamily="18" charset="0"/>
              </a:rPr>
            </a:br>
            <a:r>
              <a:rPr lang="fr-CH" sz="3100" dirty="0">
                <a:effectLst/>
                <a:latin typeface="Calibri" panose="020F0502020204030204" pitchFamily="34" charset="0"/>
                <a:ea typeface="Calibri" panose="020F0502020204030204" pitchFamily="34" charset="0"/>
                <a:cs typeface="Times New Roman" panose="02020603050405020304" pitchFamily="18" charset="0"/>
              </a:rPr>
              <a:t>d'une période législative</a:t>
            </a:r>
            <a:br>
              <a:rPr lang="fr-LU" sz="1800" dirty="0">
                <a:effectLst/>
                <a:latin typeface="Calibri" panose="020F0502020204030204" pitchFamily="34" charset="0"/>
                <a:ea typeface="Calibri" panose="020F0502020204030204" pitchFamily="34" charset="0"/>
                <a:cs typeface="Times New Roman" panose="02020603050405020304" pitchFamily="18" charset="0"/>
              </a:rPr>
            </a:br>
            <a:endParaRPr lang="fr-LU" dirty="0"/>
          </a:p>
        </p:txBody>
      </p:sp>
      <p:sp>
        <p:nvSpPr>
          <p:cNvPr id="3" name="Espace réservé de la date 2">
            <a:extLst>
              <a:ext uri="{FF2B5EF4-FFF2-40B4-BE49-F238E27FC236}">
                <a16:creationId xmlns:a16="http://schemas.microsoft.com/office/drawing/2014/main" id="{794FA081-E2A7-AF31-5B74-917C5A152E3B}"/>
              </a:ext>
            </a:extLst>
          </p:cNvPr>
          <p:cNvSpPr>
            <a:spLocks noGrp="1"/>
          </p:cNvSpPr>
          <p:nvPr>
            <p:ph type="dt" sz="half" idx="10"/>
          </p:nvPr>
        </p:nvSpPr>
        <p:spPr/>
        <p:txBody>
          <a:bodyPr/>
          <a:lstStyle/>
          <a:p>
            <a:fld id="{EE53D22E-BD42-40B8-9AAA-BD3BC684382F}" type="datetime1">
              <a:rPr lang="fr-LU" smtClean="0"/>
              <a:t>07/11/2022</a:t>
            </a:fld>
            <a:endParaRPr lang="de-DE" sz="900" dirty="0"/>
          </a:p>
        </p:txBody>
      </p:sp>
      <p:sp>
        <p:nvSpPr>
          <p:cNvPr id="4" name="Espace réservé du contenu 3">
            <a:extLst>
              <a:ext uri="{FF2B5EF4-FFF2-40B4-BE49-F238E27FC236}">
                <a16:creationId xmlns:a16="http://schemas.microsoft.com/office/drawing/2014/main" id="{1EB87A5C-AA2E-1CB8-6331-67E093AB16AA}"/>
              </a:ext>
            </a:extLst>
          </p:cNvPr>
          <p:cNvSpPr>
            <a:spLocks noGrp="1"/>
          </p:cNvSpPr>
          <p:nvPr>
            <p:ph idx="1"/>
          </p:nvPr>
        </p:nvSpPr>
        <p:spPr/>
        <p:txBody>
          <a:bodyPr>
            <a:normAutofit fontScale="92500" lnSpcReduction="10000"/>
          </a:bodyPr>
          <a:lstStyle/>
          <a:p>
            <a:pPr marL="0" indent="0"/>
            <a:r>
              <a:rPr lang="fr-FR" sz="2400" b="1" dirty="0"/>
              <a:t>Bénévolat </a:t>
            </a:r>
            <a:r>
              <a:rPr lang="fr-LU" sz="2400" dirty="0"/>
              <a:t> - </a:t>
            </a:r>
            <a:r>
              <a:rPr lang="fr-FR" sz="2400" dirty="0"/>
              <a:t>soutenir de projets qui permettent à la population de s’impliquer activement dans la vie de tous les jours:</a:t>
            </a:r>
          </a:p>
          <a:p>
            <a:pPr marL="0" indent="0"/>
            <a:endParaRPr lang="fr-FR" dirty="0"/>
          </a:p>
          <a:p>
            <a:pPr marL="285750" indent="-285750">
              <a:buFontTx/>
              <a:buChar char="-"/>
            </a:pPr>
            <a:r>
              <a:rPr lang="fr-FR" sz="2000" dirty="0"/>
              <a:t>Immersion linguistique (Café de Babel avec 5 langues - LU, FR, EN, ES, IT, CN et </a:t>
            </a:r>
            <a:r>
              <a:rPr lang="fr-FR" sz="2000" dirty="0" err="1"/>
              <a:t>Walk</a:t>
            </a:r>
            <a:r>
              <a:rPr lang="fr-FR" sz="2000" dirty="0"/>
              <a:t> &amp; talk (NSL), séjour à une ferme</a:t>
            </a:r>
          </a:p>
          <a:p>
            <a:pPr marL="285750" indent="-285750">
              <a:buFontTx/>
              <a:buChar char="-"/>
            </a:pPr>
            <a:r>
              <a:rPr lang="fr-FR" sz="2000" dirty="0" err="1"/>
              <a:t>Ukrainescht</a:t>
            </a:r>
            <a:r>
              <a:rPr lang="fr-FR" sz="2000" dirty="0"/>
              <a:t> Haus (cours des langues pour les adultes, cours de yoga pour les adultes, activités pour les familles et les enfants, groupe de danse et de chants pour les enfants, coopération avec des associations locales et des artistes p. ex. Claudine Maillet, Serge Tonnar)</a:t>
            </a:r>
          </a:p>
          <a:p>
            <a:pPr marL="285750" indent="-285750">
              <a:buFontTx/>
              <a:buChar char="-"/>
            </a:pPr>
            <a:r>
              <a:rPr lang="fr-FR" sz="2000" dirty="0"/>
              <a:t>Anti-gaspillage, durabilité (</a:t>
            </a:r>
            <a:r>
              <a:rPr lang="fr-FR" sz="2000" dirty="0" err="1"/>
              <a:t>Klimateam</a:t>
            </a:r>
            <a:r>
              <a:rPr lang="fr-FR" sz="2000" dirty="0"/>
              <a:t>, </a:t>
            </a:r>
            <a:r>
              <a:rPr lang="fr-FR" sz="2000" dirty="0" err="1"/>
              <a:t>Naturpaktteam</a:t>
            </a:r>
            <a:r>
              <a:rPr lang="fr-FR" sz="2000" dirty="0"/>
              <a:t>, Second hand marchés, </a:t>
            </a:r>
            <a:r>
              <a:rPr lang="fr-FR" sz="2000" dirty="0" err="1"/>
              <a:t>Repair</a:t>
            </a:r>
            <a:r>
              <a:rPr lang="fr-FR" sz="2000" dirty="0"/>
              <a:t> café)</a:t>
            </a:r>
          </a:p>
          <a:p>
            <a:pPr marL="285750" indent="-285750">
              <a:buFontTx/>
              <a:buChar char="-"/>
            </a:pPr>
            <a:r>
              <a:rPr lang="fr-FR" sz="2000" dirty="0"/>
              <a:t>Ecrivain public, Baby PLUS, Super Senior</a:t>
            </a:r>
          </a:p>
          <a:p>
            <a:pPr marL="285750" indent="-285750">
              <a:buFontTx/>
              <a:buChar char="-"/>
            </a:pPr>
            <a:r>
              <a:rPr lang="fr-FR" sz="2000" dirty="0" err="1"/>
              <a:t>Kannergemengerot</a:t>
            </a:r>
            <a:r>
              <a:rPr lang="fr-FR" sz="2000" dirty="0"/>
              <a:t> - conseil municipal des enfants</a:t>
            </a:r>
          </a:p>
          <a:p>
            <a:pPr marL="285750" indent="-285750">
              <a:buFontTx/>
              <a:buChar char="-"/>
            </a:pPr>
            <a:r>
              <a:rPr lang="fr-FR" sz="2000" dirty="0"/>
              <a:t>Jumelage (GEPACO, Jawor)</a:t>
            </a:r>
          </a:p>
          <a:p>
            <a:pPr marL="285750" indent="-285750">
              <a:buFontTx/>
              <a:buChar char="-"/>
            </a:pPr>
            <a:r>
              <a:rPr lang="fr-FR" sz="2000" dirty="0"/>
              <a:t>Les associations – APEEP (</a:t>
            </a:r>
            <a:r>
              <a:rPr lang="fr-FR" sz="2000" dirty="0" err="1"/>
              <a:t>meet</a:t>
            </a:r>
            <a:r>
              <a:rPr lang="fr-FR" sz="2000" dirty="0"/>
              <a:t> and </a:t>
            </a:r>
            <a:r>
              <a:rPr lang="fr-FR" sz="2000" dirty="0" err="1"/>
              <a:t>eat</a:t>
            </a:r>
            <a:r>
              <a:rPr lang="fr-FR" sz="2000" dirty="0"/>
              <a:t>), Foot, Karaté, </a:t>
            </a:r>
            <a:r>
              <a:rPr lang="fr-FR" sz="2000" dirty="0" err="1"/>
              <a:t>Musep</a:t>
            </a:r>
            <a:r>
              <a:rPr lang="fr-FR" sz="2000" dirty="0"/>
              <a:t>, </a:t>
            </a:r>
            <a:r>
              <a:rPr lang="fr-FR" sz="2000" dirty="0" err="1"/>
              <a:t>Hueflachspatzen</a:t>
            </a:r>
            <a:r>
              <a:rPr lang="fr-FR" sz="2000" dirty="0"/>
              <a:t>, NSL,….</a:t>
            </a:r>
          </a:p>
        </p:txBody>
      </p:sp>
    </p:spTree>
    <p:extLst>
      <p:ext uri="{BB962C8B-B14F-4D97-AF65-F5344CB8AC3E}">
        <p14:creationId xmlns:p14="http://schemas.microsoft.com/office/powerpoint/2010/main" val="2387512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8BAA47-8E3E-A77B-2C9F-7149BF2F4840}"/>
              </a:ext>
            </a:extLst>
          </p:cNvPr>
          <p:cNvSpPr>
            <a:spLocks noGrp="1"/>
          </p:cNvSpPr>
          <p:nvPr>
            <p:ph type="title"/>
          </p:nvPr>
        </p:nvSpPr>
        <p:spPr/>
        <p:txBody>
          <a:bodyPr>
            <a:normAutofit/>
          </a:bodyPr>
          <a:lstStyle/>
          <a:p>
            <a:br>
              <a:rPr lang="fr-FR" sz="2400" dirty="0"/>
            </a:br>
            <a:r>
              <a:rPr lang="fr-FR" dirty="0"/>
              <a:t>Implication de la population dans les activités tout au long </a:t>
            </a:r>
            <a:br>
              <a:rPr lang="fr-FR" dirty="0"/>
            </a:br>
            <a:r>
              <a:rPr lang="fr-FR" dirty="0"/>
              <a:t>d'une période législative</a:t>
            </a:r>
            <a:endParaRPr lang="fr-LU" dirty="0"/>
          </a:p>
        </p:txBody>
      </p:sp>
      <p:sp>
        <p:nvSpPr>
          <p:cNvPr id="3" name="Espace réservé de la date 2">
            <a:extLst>
              <a:ext uri="{FF2B5EF4-FFF2-40B4-BE49-F238E27FC236}">
                <a16:creationId xmlns:a16="http://schemas.microsoft.com/office/drawing/2014/main" id="{894A08DD-2CCF-6E94-20C8-B011FD60824D}"/>
              </a:ext>
            </a:extLst>
          </p:cNvPr>
          <p:cNvSpPr>
            <a:spLocks noGrp="1"/>
          </p:cNvSpPr>
          <p:nvPr>
            <p:ph type="dt" sz="half" idx="10"/>
          </p:nvPr>
        </p:nvSpPr>
        <p:spPr/>
        <p:txBody>
          <a:bodyPr/>
          <a:lstStyle/>
          <a:p>
            <a:fld id="{37008975-BE09-4442-8B1A-3B4DC1A77D18}" type="datetime1">
              <a:rPr lang="fr-LU" smtClean="0"/>
              <a:t>07/11/2022</a:t>
            </a:fld>
            <a:endParaRPr lang="de-DE" sz="900" dirty="0"/>
          </a:p>
        </p:txBody>
      </p:sp>
      <p:sp>
        <p:nvSpPr>
          <p:cNvPr id="4" name="Espace réservé du contenu 3">
            <a:extLst>
              <a:ext uri="{FF2B5EF4-FFF2-40B4-BE49-F238E27FC236}">
                <a16:creationId xmlns:a16="http://schemas.microsoft.com/office/drawing/2014/main" id="{E911BB54-668D-23C5-0A75-B5337202EDCF}"/>
              </a:ext>
            </a:extLst>
          </p:cNvPr>
          <p:cNvSpPr>
            <a:spLocks noGrp="1"/>
          </p:cNvSpPr>
          <p:nvPr>
            <p:ph idx="1"/>
          </p:nvPr>
        </p:nvSpPr>
        <p:spPr/>
        <p:txBody>
          <a:bodyPr>
            <a:normAutofit fontScale="92500" lnSpcReduction="10000"/>
          </a:bodyPr>
          <a:lstStyle/>
          <a:p>
            <a:r>
              <a:rPr lang="fr-FR" sz="2400" b="1" dirty="0"/>
              <a:t>Manifestations/actions </a:t>
            </a:r>
            <a:r>
              <a:rPr lang="fr-FR" sz="2400" dirty="0"/>
              <a:t>pour faciliter l'intégration:</a:t>
            </a:r>
          </a:p>
          <a:p>
            <a:pPr marL="342900" indent="-342900">
              <a:buFontTx/>
              <a:buChar char="-"/>
            </a:pPr>
            <a:r>
              <a:rPr lang="fr-FR" sz="2000" dirty="0" err="1"/>
              <a:t>Gemeng</a:t>
            </a:r>
            <a:r>
              <a:rPr lang="fr-FR" sz="2000" dirty="0"/>
              <a:t> </a:t>
            </a:r>
            <a:r>
              <a:rPr lang="fr-FR" sz="2000" dirty="0" err="1"/>
              <a:t>stellt</a:t>
            </a:r>
            <a:r>
              <a:rPr lang="fr-FR" sz="2000" dirty="0"/>
              <a:t> </a:t>
            </a:r>
            <a:r>
              <a:rPr lang="fr-FR" sz="2000" dirty="0" err="1"/>
              <a:t>sech</a:t>
            </a:r>
            <a:r>
              <a:rPr lang="fr-FR" sz="2000" dirty="0"/>
              <a:t> </a:t>
            </a:r>
            <a:r>
              <a:rPr lang="fr-FR" sz="2000" dirty="0" err="1"/>
              <a:t>vir</a:t>
            </a:r>
            <a:endParaRPr lang="fr-FR" sz="2000" dirty="0"/>
          </a:p>
          <a:p>
            <a:pPr marL="342900" indent="-342900">
              <a:buFontTx/>
              <a:buChar char="-"/>
            </a:pPr>
            <a:r>
              <a:rPr lang="fr-FR" sz="2000" dirty="0" err="1"/>
              <a:t>Wibbel</a:t>
            </a:r>
            <a:r>
              <a:rPr lang="fr-FR" sz="2000" dirty="0"/>
              <a:t> a Spill mat Rallye </a:t>
            </a:r>
            <a:r>
              <a:rPr lang="fr-FR" sz="2000" dirty="0" err="1"/>
              <a:t>duerch</a:t>
            </a:r>
            <a:r>
              <a:rPr lang="fr-FR" sz="2000" dirty="0"/>
              <a:t> d’</a:t>
            </a:r>
            <a:r>
              <a:rPr lang="fr-FR" sz="2000" dirty="0" err="1"/>
              <a:t>Uertschaft</a:t>
            </a:r>
            <a:endParaRPr lang="fr-FR" sz="2000" dirty="0"/>
          </a:p>
          <a:p>
            <a:pPr marL="342900" indent="-342900">
              <a:buFontTx/>
              <a:buChar char="-"/>
            </a:pPr>
            <a:r>
              <a:rPr lang="fr-FR" sz="2000" dirty="0" err="1"/>
              <a:t>KufiKa</a:t>
            </a:r>
            <a:endParaRPr lang="fr-FR" sz="2000" dirty="0"/>
          </a:p>
          <a:p>
            <a:pPr marL="342900" indent="-342900">
              <a:buFontTx/>
              <a:buChar char="-"/>
            </a:pPr>
            <a:r>
              <a:rPr lang="fr-FR" sz="2000" dirty="0" err="1"/>
              <a:t>Stroossefestival</a:t>
            </a:r>
            <a:r>
              <a:rPr lang="fr-FR" sz="2000" dirty="0"/>
              <a:t>, </a:t>
            </a:r>
            <a:r>
              <a:rPr lang="fr-FR" sz="2000" dirty="0" err="1"/>
              <a:t>Kiermes</a:t>
            </a:r>
            <a:r>
              <a:rPr lang="fr-FR" sz="2000" dirty="0"/>
              <a:t> </a:t>
            </a:r>
            <a:r>
              <a:rPr lang="fr-FR" sz="2000" dirty="0" err="1"/>
              <a:t>ewei</a:t>
            </a:r>
            <a:r>
              <a:rPr lang="fr-FR" sz="2000" dirty="0"/>
              <a:t> </a:t>
            </a:r>
            <a:r>
              <a:rPr lang="fr-FR" sz="2000" dirty="0" err="1"/>
              <a:t>freier</a:t>
            </a:r>
            <a:endParaRPr lang="fr-FR" sz="2000" dirty="0"/>
          </a:p>
          <a:p>
            <a:pPr marL="342900" indent="-342900">
              <a:buFontTx/>
              <a:buChar char="-"/>
            </a:pPr>
            <a:r>
              <a:rPr lang="fr-FR" sz="2000" dirty="0" err="1"/>
              <a:t>Mettesdesch</a:t>
            </a:r>
            <a:r>
              <a:rPr lang="fr-FR" sz="2000" dirty="0"/>
              <a:t> avec anniversaires</a:t>
            </a:r>
          </a:p>
          <a:p>
            <a:pPr marL="342900" indent="-342900">
              <a:buFontTx/>
              <a:buChar char="-"/>
            </a:pPr>
            <a:r>
              <a:rPr lang="fr-FR" sz="2000" dirty="0"/>
              <a:t>Vernissages</a:t>
            </a:r>
          </a:p>
          <a:p>
            <a:pPr marL="342900" indent="-342900">
              <a:buFontTx/>
              <a:buChar char="-"/>
            </a:pPr>
            <a:r>
              <a:rPr lang="fr-FR" sz="2000" dirty="0"/>
              <a:t>Marche gourmande (CCCI)</a:t>
            </a:r>
          </a:p>
          <a:p>
            <a:pPr marL="342900" indent="-342900">
              <a:buFontTx/>
              <a:buChar char="-"/>
            </a:pPr>
            <a:r>
              <a:rPr lang="fr-FR" sz="2000" dirty="0"/>
              <a:t>Fête de la musique</a:t>
            </a:r>
          </a:p>
          <a:p>
            <a:pPr marL="342900" indent="-342900">
              <a:buFontTx/>
              <a:buChar char="-"/>
            </a:pPr>
            <a:r>
              <a:rPr lang="fr-FR" sz="2000" dirty="0"/>
              <a:t>Plage</a:t>
            </a:r>
          </a:p>
          <a:p>
            <a:pPr marL="342900" indent="-342900">
              <a:buFontTx/>
              <a:buChar char="-"/>
            </a:pPr>
            <a:r>
              <a:rPr lang="fr-FR" sz="2000" dirty="0" err="1"/>
              <a:t>Maart</a:t>
            </a:r>
            <a:endParaRPr lang="fr-FR" sz="2000" dirty="0"/>
          </a:p>
          <a:p>
            <a:pPr marL="342900" indent="-342900">
              <a:buFontTx/>
              <a:buChar char="-"/>
            </a:pPr>
            <a:r>
              <a:rPr lang="fr-LU" sz="2000" dirty="0"/>
              <a:t>…….</a:t>
            </a:r>
          </a:p>
          <a:p>
            <a:pPr marL="342900" indent="-342900">
              <a:buFontTx/>
              <a:buChar char="-"/>
            </a:pPr>
            <a:endParaRPr lang="fr-FR" sz="2000" dirty="0"/>
          </a:p>
        </p:txBody>
      </p:sp>
    </p:spTree>
    <p:extLst>
      <p:ext uri="{BB962C8B-B14F-4D97-AF65-F5344CB8AC3E}">
        <p14:creationId xmlns:p14="http://schemas.microsoft.com/office/powerpoint/2010/main" val="342142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CA8F82-3039-20C3-9239-34CB0155B731}"/>
              </a:ext>
            </a:extLst>
          </p:cNvPr>
          <p:cNvSpPr>
            <a:spLocks noGrp="1"/>
          </p:cNvSpPr>
          <p:nvPr>
            <p:ph type="title"/>
          </p:nvPr>
        </p:nvSpPr>
        <p:spPr/>
        <p:txBody>
          <a:bodyPr>
            <a:normAutofit/>
          </a:bodyPr>
          <a:lstStyle/>
          <a:p>
            <a:br>
              <a:rPr lang="fr-FR" sz="2400" dirty="0"/>
            </a:br>
            <a:r>
              <a:rPr lang="fr-FR" dirty="0"/>
              <a:t>Implication de la population dans les activités tout au long </a:t>
            </a:r>
            <a:br>
              <a:rPr lang="fr-FR" dirty="0"/>
            </a:br>
            <a:r>
              <a:rPr lang="fr-FR" dirty="0"/>
              <a:t>d'une période législative</a:t>
            </a:r>
            <a:endParaRPr lang="fr-LU" dirty="0"/>
          </a:p>
        </p:txBody>
      </p:sp>
      <p:sp>
        <p:nvSpPr>
          <p:cNvPr id="3" name="Espace réservé de la date 2">
            <a:extLst>
              <a:ext uri="{FF2B5EF4-FFF2-40B4-BE49-F238E27FC236}">
                <a16:creationId xmlns:a16="http://schemas.microsoft.com/office/drawing/2014/main" id="{F561B681-7EC7-24DA-2C78-6AF49BC172CC}"/>
              </a:ext>
            </a:extLst>
          </p:cNvPr>
          <p:cNvSpPr>
            <a:spLocks noGrp="1"/>
          </p:cNvSpPr>
          <p:nvPr>
            <p:ph type="dt" sz="half" idx="10"/>
          </p:nvPr>
        </p:nvSpPr>
        <p:spPr/>
        <p:txBody>
          <a:bodyPr/>
          <a:lstStyle/>
          <a:p>
            <a:fld id="{A739847F-D924-4E7B-A07C-40A1536F6168}" type="datetime1">
              <a:rPr lang="fr-LU" smtClean="0"/>
              <a:t>07/11/2022</a:t>
            </a:fld>
            <a:endParaRPr lang="de-DE" sz="900" dirty="0"/>
          </a:p>
        </p:txBody>
      </p:sp>
      <p:sp>
        <p:nvSpPr>
          <p:cNvPr id="4" name="Espace réservé du contenu 3">
            <a:extLst>
              <a:ext uri="{FF2B5EF4-FFF2-40B4-BE49-F238E27FC236}">
                <a16:creationId xmlns:a16="http://schemas.microsoft.com/office/drawing/2014/main" id="{A8323483-0250-7A00-626F-6E718FD87C6F}"/>
              </a:ext>
            </a:extLst>
          </p:cNvPr>
          <p:cNvSpPr>
            <a:spLocks noGrp="1"/>
          </p:cNvSpPr>
          <p:nvPr>
            <p:ph idx="1"/>
          </p:nvPr>
        </p:nvSpPr>
        <p:spPr/>
        <p:txBody>
          <a:bodyPr>
            <a:normAutofit lnSpcReduction="10000"/>
          </a:bodyPr>
          <a:lstStyle/>
          <a:p>
            <a:r>
              <a:rPr lang="fr-LU" sz="2400" b="1" dirty="0"/>
              <a:t>Communication:</a:t>
            </a:r>
          </a:p>
          <a:p>
            <a:endParaRPr lang="fr-LU" sz="2400" dirty="0"/>
          </a:p>
          <a:p>
            <a:pPr marL="342900" indent="-342900">
              <a:buFontTx/>
              <a:buChar char="-"/>
            </a:pPr>
            <a:r>
              <a:rPr lang="fr-LU" sz="2000" dirty="0"/>
              <a:t>Service d’intégration (Luiza Noculak)</a:t>
            </a:r>
          </a:p>
          <a:p>
            <a:pPr marL="342900" indent="-342900">
              <a:buFontTx/>
              <a:buChar char="-"/>
            </a:pPr>
            <a:r>
              <a:rPr lang="fr-LU" sz="2000" dirty="0"/>
              <a:t>Service communication</a:t>
            </a:r>
          </a:p>
          <a:p>
            <a:pPr marL="342900" indent="-342900">
              <a:buFontTx/>
              <a:buChar char="-"/>
            </a:pPr>
            <a:r>
              <a:rPr lang="fr-LU" sz="2000" dirty="0"/>
              <a:t>Club senior</a:t>
            </a:r>
          </a:p>
          <a:p>
            <a:pPr marL="342900" indent="-342900">
              <a:buFontTx/>
              <a:buChar char="-"/>
            </a:pPr>
            <a:r>
              <a:rPr lang="fr-FR" sz="2000" dirty="0"/>
              <a:t>Magazine communal « MAGAZIN »</a:t>
            </a:r>
          </a:p>
          <a:p>
            <a:pPr marL="342900" indent="-342900">
              <a:buFontTx/>
              <a:buChar char="-"/>
            </a:pPr>
            <a:r>
              <a:rPr lang="fr-FR" sz="2000" dirty="0"/>
              <a:t>Internet site – Facebook – Instagram – </a:t>
            </a:r>
            <a:r>
              <a:rPr lang="fr-FR" sz="2000" dirty="0" err="1"/>
              <a:t>Stroossen</a:t>
            </a:r>
            <a:r>
              <a:rPr lang="fr-FR" sz="2000" dirty="0"/>
              <a:t>-App</a:t>
            </a:r>
          </a:p>
          <a:p>
            <a:pPr marL="342900" indent="-342900">
              <a:buFontTx/>
              <a:buChar char="-"/>
            </a:pPr>
            <a:r>
              <a:rPr lang="fr-FR" sz="2000" dirty="0" err="1"/>
              <a:t>Hoplr</a:t>
            </a:r>
            <a:endParaRPr lang="fr-FR" sz="2000" dirty="0"/>
          </a:p>
          <a:p>
            <a:pPr marL="342900" indent="-342900">
              <a:buFontTx/>
              <a:buChar char="-"/>
            </a:pPr>
            <a:r>
              <a:rPr lang="fr-FR" sz="2000" dirty="0"/>
              <a:t>Workshop sur la mobilité douce, Vélo,…</a:t>
            </a:r>
          </a:p>
          <a:p>
            <a:pPr marL="342900" indent="-342900">
              <a:buFontTx/>
              <a:buChar char="-"/>
            </a:pPr>
            <a:r>
              <a:rPr lang="fr-FR" sz="2000" dirty="0"/>
              <a:t>Brochure « Vivre ensemble. Vivre en bon voisinage»</a:t>
            </a:r>
          </a:p>
          <a:p>
            <a:pPr marL="342900" indent="-342900">
              <a:buFontTx/>
              <a:buChar char="-"/>
            </a:pPr>
            <a:r>
              <a:rPr lang="fr-FR" sz="2000" dirty="0"/>
              <a:t>Guide pour les nouveaux arrivants</a:t>
            </a:r>
          </a:p>
          <a:p>
            <a:pPr marL="0" indent="0"/>
            <a:endParaRPr lang="fr-LU" sz="2000" dirty="0"/>
          </a:p>
        </p:txBody>
      </p:sp>
    </p:spTree>
    <p:extLst>
      <p:ext uri="{BB962C8B-B14F-4D97-AF65-F5344CB8AC3E}">
        <p14:creationId xmlns:p14="http://schemas.microsoft.com/office/powerpoint/2010/main" val="2977062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7AE666-B018-3F7E-F233-B61667B9FF5F}"/>
              </a:ext>
            </a:extLst>
          </p:cNvPr>
          <p:cNvSpPr>
            <a:spLocks noGrp="1"/>
          </p:cNvSpPr>
          <p:nvPr>
            <p:ph type="title"/>
          </p:nvPr>
        </p:nvSpPr>
        <p:spPr/>
        <p:txBody>
          <a:bodyPr/>
          <a:lstStyle/>
          <a:p>
            <a:r>
              <a:rPr lang="fr-FR" dirty="0"/>
              <a:t>Participation électorale</a:t>
            </a:r>
            <a:br>
              <a:rPr lang="fr-FR" dirty="0"/>
            </a:br>
            <a:r>
              <a:rPr lang="fr-FR" dirty="0"/>
              <a:t>Objectifs:</a:t>
            </a:r>
            <a:br>
              <a:rPr lang="fr-FR" dirty="0"/>
            </a:br>
            <a:endParaRPr lang="fr-LU" dirty="0"/>
          </a:p>
        </p:txBody>
      </p:sp>
      <p:sp>
        <p:nvSpPr>
          <p:cNvPr id="3" name="Espace réservé de la date 2">
            <a:extLst>
              <a:ext uri="{FF2B5EF4-FFF2-40B4-BE49-F238E27FC236}">
                <a16:creationId xmlns:a16="http://schemas.microsoft.com/office/drawing/2014/main" id="{FB10096C-C77E-3DC1-24CB-1DB700763B8F}"/>
              </a:ext>
            </a:extLst>
          </p:cNvPr>
          <p:cNvSpPr>
            <a:spLocks noGrp="1"/>
          </p:cNvSpPr>
          <p:nvPr>
            <p:ph type="dt" sz="half" idx="10"/>
          </p:nvPr>
        </p:nvSpPr>
        <p:spPr/>
        <p:txBody>
          <a:bodyPr/>
          <a:lstStyle/>
          <a:p>
            <a:fld id="{795DF9E4-6691-444A-BCE7-68BF09FD834C}" type="datetime1">
              <a:rPr lang="fr-LU" smtClean="0"/>
              <a:t>07/11/2022</a:t>
            </a:fld>
            <a:endParaRPr lang="de-DE" sz="900" dirty="0"/>
          </a:p>
        </p:txBody>
      </p:sp>
      <p:sp>
        <p:nvSpPr>
          <p:cNvPr id="4" name="Espace réservé du contenu 3">
            <a:extLst>
              <a:ext uri="{FF2B5EF4-FFF2-40B4-BE49-F238E27FC236}">
                <a16:creationId xmlns:a16="http://schemas.microsoft.com/office/drawing/2014/main" id="{5D056322-D467-00B5-F8F5-33A49E0649EB}"/>
              </a:ext>
            </a:extLst>
          </p:cNvPr>
          <p:cNvSpPr>
            <a:spLocks noGrp="1"/>
          </p:cNvSpPr>
          <p:nvPr>
            <p:ph idx="1"/>
          </p:nvPr>
        </p:nvSpPr>
        <p:spPr/>
        <p:txBody>
          <a:bodyPr/>
          <a:lstStyle/>
          <a:p>
            <a:pPr marL="342900" lvl="0" indent="-342900">
              <a:lnSpc>
                <a:spcPct val="107000"/>
              </a:lnSpc>
              <a:buFont typeface="Calibri" panose="020F0502020204030204" pitchFamily="34" charset="0"/>
              <a:buChar char="-"/>
            </a:pP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fr-FR" sz="2000" dirty="0">
                <a:effectLst/>
                <a:latin typeface="Calibri" panose="020F0502020204030204" pitchFamily="34" charset="0"/>
                <a:ea typeface="Calibri" panose="020F0502020204030204" pitchFamily="34" charset="0"/>
                <a:cs typeface="Times New Roman" panose="02020603050405020304" pitchFamily="18" charset="0"/>
              </a:rPr>
              <a:t>Stratégie de communication ensemble avec le </a:t>
            </a:r>
            <a:r>
              <a:rPr lang="fr-FR" sz="2000" dirty="0" err="1">
                <a:effectLst/>
                <a:latin typeface="Calibri" panose="020F0502020204030204" pitchFamily="34" charset="0"/>
                <a:ea typeface="Calibri" panose="020F0502020204030204" pitchFamily="34" charset="0"/>
                <a:cs typeface="Times New Roman" panose="02020603050405020304" pitchFamily="18" charset="0"/>
              </a:rPr>
              <a:t>MiFa</a:t>
            </a:r>
            <a:r>
              <a:rPr lang="fr-FR" sz="2000" dirty="0">
                <a:effectLst/>
                <a:latin typeface="Calibri" panose="020F0502020204030204" pitchFamily="34" charset="0"/>
                <a:ea typeface="Calibri" panose="020F0502020204030204" pitchFamily="34" charset="0"/>
                <a:cs typeface="Times New Roman" panose="02020603050405020304" pitchFamily="18" charset="0"/>
              </a:rPr>
              <a:t> « Je peux voter »</a:t>
            </a:r>
          </a:p>
          <a:p>
            <a:pPr marL="342900" lvl="0" indent="-342900">
              <a:lnSpc>
                <a:spcPct val="107000"/>
              </a:lnSpc>
              <a:buFont typeface="Calibri" panose="020F0502020204030204" pitchFamily="34" charset="0"/>
              <a:buChar char="-"/>
            </a:pPr>
            <a:r>
              <a:rPr lang="fr-FR" sz="2000" dirty="0">
                <a:latin typeface="Calibri" panose="020F0502020204030204" pitchFamily="34" charset="0"/>
                <a:ea typeface="Calibri" panose="020F0502020204030204" pitchFamily="34" charset="0"/>
                <a:cs typeface="Times New Roman" panose="02020603050405020304" pitchFamily="18" charset="0"/>
              </a:rPr>
              <a:t>Monitoring des inscriptions des résidents non-luxembourgeois (CTIE, </a:t>
            </a:r>
            <a:r>
              <a:rPr lang="fr-FR" sz="2000" dirty="0" err="1">
                <a:latin typeface="Calibri" panose="020F0502020204030204" pitchFamily="34" charset="0"/>
                <a:ea typeface="Calibri" panose="020F0502020204030204" pitchFamily="34" charset="0"/>
                <a:cs typeface="Times New Roman" panose="02020603050405020304" pitchFamily="18" charset="0"/>
              </a:rPr>
              <a:t>MiFa</a:t>
            </a:r>
            <a:r>
              <a:rPr lang="fr-FR" sz="2000" dirty="0">
                <a:latin typeface="Calibri" panose="020F0502020204030204" pitchFamily="34" charset="0"/>
                <a:ea typeface="Calibri" panose="020F0502020204030204" pitchFamily="34" charset="0"/>
                <a:cs typeface="Times New Roman" panose="02020603050405020304" pitchFamily="18" charset="0"/>
              </a:rPr>
              <a:t>, CEFIS)</a:t>
            </a:r>
          </a:p>
          <a:p>
            <a:pPr marL="342900" lvl="0" indent="-342900">
              <a:lnSpc>
                <a:spcPct val="107000"/>
              </a:lnSpc>
              <a:buFont typeface="Calibri" panose="020F0502020204030204" pitchFamily="34" charset="0"/>
              <a:buChar char="-"/>
            </a:pPr>
            <a:r>
              <a:rPr lang="fr-FR" sz="2000" dirty="0">
                <a:effectLst/>
                <a:latin typeface="Calibri" panose="020F0502020204030204" pitchFamily="34" charset="0"/>
                <a:ea typeface="Calibri" panose="020F0502020204030204" pitchFamily="34" charset="0"/>
                <a:cs typeface="Times New Roman" panose="02020603050405020304" pitchFamily="18" charset="0"/>
              </a:rPr>
              <a:t>Coopération avec les associations au niveau national (p.ex. ASTI – « boîte à outils »)</a:t>
            </a:r>
          </a:p>
          <a:p>
            <a:pPr marL="342900" lvl="0" indent="-342900">
              <a:lnSpc>
                <a:spcPct val="107000"/>
              </a:lnSpc>
              <a:buFont typeface="Calibri" panose="020F0502020204030204" pitchFamily="34" charset="0"/>
              <a:buChar char="-"/>
            </a:pPr>
            <a:r>
              <a:rPr lang="fr-FR" sz="2000" dirty="0">
                <a:latin typeface="Calibri" panose="020F0502020204030204" pitchFamily="34" charset="0"/>
                <a:ea typeface="Calibri" panose="020F0502020204030204" pitchFamily="34" charset="0"/>
                <a:cs typeface="Times New Roman" panose="02020603050405020304" pitchFamily="18" charset="0"/>
              </a:rPr>
              <a:t>Coopération avec MEGA</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fr-FR" sz="2000" dirty="0">
                <a:effectLst/>
                <a:latin typeface="Calibri" panose="020F0502020204030204" pitchFamily="34" charset="0"/>
                <a:ea typeface="Calibri" panose="020F0502020204030204" pitchFamily="34" charset="0"/>
                <a:cs typeface="Times New Roman" panose="02020603050405020304" pitchFamily="18" charset="0"/>
              </a:rPr>
              <a:t>Sensibiliser : expliquer aux gens qu’ils peuvent participer aux élections et ce qu’ils doivent faire</a:t>
            </a:r>
            <a:endParaRPr lang="fr-LU"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fr-LU" sz="2000" dirty="0">
                <a:effectLst/>
                <a:latin typeface="Calibri" panose="020F0502020204030204" pitchFamily="34" charset="0"/>
                <a:ea typeface="Calibri" panose="020F0502020204030204" pitchFamily="34" charset="0"/>
                <a:cs typeface="Times New Roman" panose="02020603050405020304" pitchFamily="18" charset="0"/>
              </a:rPr>
              <a:t>Connaître les électeurs (les statistiques)</a:t>
            </a:r>
          </a:p>
          <a:p>
            <a:pPr marL="342900" indent="-342900">
              <a:lnSpc>
                <a:spcPct val="107000"/>
              </a:lnSpc>
              <a:buFont typeface="Calibri" panose="020F0502020204030204" pitchFamily="34" charset="0"/>
              <a:buChar char="-"/>
            </a:pPr>
            <a:r>
              <a:rPr lang="fr-LU" sz="2000" dirty="0">
                <a:latin typeface="Calibri" panose="020F0502020204030204" pitchFamily="34" charset="0"/>
                <a:ea typeface="Calibri" panose="020F0502020204030204" pitchFamily="34" charset="0"/>
                <a:cs typeface="Times New Roman" panose="02020603050405020304" pitchFamily="18" charset="0"/>
              </a:rPr>
              <a:t>Expliquer le système électoral </a:t>
            </a:r>
            <a:endParaRPr lang="fr-LU"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fr-LU" sz="2000" dirty="0">
                <a:effectLst/>
                <a:latin typeface="Calibri" panose="020F0502020204030204" pitchFamily="34" charset="0"/>
                <a:ea typeface="Calibri" panose="020F0502020204030204" pitchFamily="34" charset="0"/>
                <a:cs typeface="Times New Roman" panose="02020603050405020304" pitchFamily="18" charset="0"/>
              </a:rPr>
              <a:t>Expliquer l’importance de participation de citoyens </a:t>
            </a:r>
          </a:p>
          <a:p>
            <a:endParaRPr lang="fr-LU" dirty="0"/>
          </a:p>
        </p:txBody>
      </p:sp>
    </p:spTree>
    <p:extLst>
      <p:ext uri="{BB962C8B-B14F-4D97-AF65-F5344CB8AC3E}">
        <p14:creationId xmlns:p14="http://schemas.microsoft.com/office/powerpoint/2010/main" val="3475516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D44719-B925-907F-B52D-C4A43D1EE3AE}"/>
              </a:ext>
            </a:extLst>
          </p:cNvPr>
          <p:cNvSpPr>
            <a:spLocks noGrp="1"/>
          </p:cNvSpPr>
          <p:nvPr>
            <p:ph type="title"/>
          </p:nvPr>
        </p:nvSpPr>
        <p:spPr/>
        <p:txBody>
          <a:bodyPr/>
          <a:lstStyle/>
          <a:p>
            <a:r>
              <a:rPr lang="fr-LU" dirty="0"/>
              <a:t>Les statistiques*</a:t>
            </a:r>
          </a:p>
        </p:txBody>
      </p:sp>
      <p:sp>
        <p:nvSpPr>
          <p:cNvPr id="3" name="Espace réservé de la date 2">
            <a:extLst>
              <a:ext uri="{FF2B5EF4-FFF2-40B4-BE49-F238E27FC236}">
                <a16:creationId xmlns:a16="http://schemas.microsoft.com/office/drawing/2014/main" id="{8681C2AF-79AB-FC6A-AEBB-BF20861FC248}"/>
              </a:ext>
            </a:extLst>
          </p:cNvPr>
          <p:cNvSpPr>
            <a:spLocks noGrp="1"/>
          </p:cNvSpPr>
          <p:nvPr>
            <p:ph type="dt" sz="half" idx="10"/>
          </p:nvPr>
        </p:nvSpPr>
        <p:spPr/>
        <p:txBody>
          <a:bodyPr/>
          <a:lstStyle/>
          <a:p>
            <a:r>
              <a:rPr lang="fr-LU" dirty="0"/>
              <a:t>* du 31 octobre 2022</a:t>
            </a:r>
            <a:endParaRPr lang="de-DE" sz="900" dirty="0"/>
          </a:p>
        </p:txBody>
      </p:sp>
      <p:sp>
        <p:nvSpPr>
          <p:cNvPr id="8" name="Espace réservé du contenu 7">
            <a:extLst>
              <a:ext uri="{FF2B5EF4-FFF2-40B4-BE49-F238E27FC236}">
                <a16:creationId xmlns:a16="http://schemas.microsoft.com/office/drawing/2014/main" id="{CA7226F7-8147-21F4-6E7C-B456DE57252D}"/>
              </a:ext>
            </a:extLst>
          </p:cNvPr>
          <p:cNvSpPr>
            <a:spLocks noGrp="1"/>
          </p:cNvSpPr>
          <p:nvPr>
            <p:ph idx="1"/>
          </p:nvPr>
        </p:nvSpPr>
        <p:spPr>
          <a:xfrm>
            <a:off x="838200" y="1690688"/>
            <a:ext cx="10515600" cy="4486275"/>
          </a:xfrm>
        </p:spPr>
        <p:txBody>
          <a:bodyPr>
            <a:normAutofit fontScale="92500" lnSpcReduction="10000"/>
          </a:bodyPr>
          <a:lstStyle/>
          <a:p>
            <a:endParaRPr lang="fr-LU" dirty="0"/>
          </a:p>
          <a:p>
            <a:pPr marL="342900" indent="-342900">
              <a:buFontTx/>
              <a:buChar char="-"/>
            </a:pPr>
            <a:r>
              <a:rPr lang="fr-LU" sz="2000" dirty="0"/>
              <a:t>111</a:t>
            </a:r>
            <a:r>
              <a:rPr lang="fr-LU" sz="2000" i="0" dirty="0">
                <a:solidFill>
                  <a:srgbClr val="061E31"/>
                </a:solidFill>
                <a:effectLst/>
                <a:latin typeface="Roboto" panose="02000000000000000000" pitchFamily="2" charset="0"/>
              </a:rPr>
              <a:t> nationalités </a:t>
            </a:r>
            <a:r>
              <a:rPr lang="fr-LU" sz="2000" dirty="0"/>
              <a:t>différents </a:t>
            </a:r>
          </a:p>
          <a:p>
            <a:pPr marL="342900" indent="-342900">
              <a:buFontTx/>
              <a:buChar char="-"/>
            </a:pPr>
            <a:r>
              <a:rPr lang="fr-LU" sz="2000" dirty="0"/>
              <a:t>61% des résidents non-luxembourgeois – des 39 % restants ont environ 25% la double nationalité</a:t>
            </a:r>
          </a:p>
          <a:p>
            <a:pPr marL="342900" indent="-342900">
              <a:buFontTx/>
              <a:buChar char="-"/>
            </a:pPr>
            <a:r>
              <a:rPr lang="fr-LU" sz="2000" dirty="0"/>
              <a:t>Inscriptions pour les élections communales - en total </a:t>
            </a:r>
            <a:r>
              <a:rPr lang="fr-LU" sz="2000" b="1" dirty="0"/>
              <a:t>711 </a:t>
            </a:r>
          </a:p>
          <a:p>
            <a:pPr marL="800100" lvl="1" indent="-342900">
              <a:buFont typeface="Arial" panose="020B0604020202020204" pitchFamily="34" charset="0"/>
              <a:buChar char="•"/>
            </a:pPr>
            <a:r>
              <a:rPr lang="fr-LU" sz="2200" dirty="0"/>
              <a:t>Français 195</a:t>
            </a:r>
          </a:p>
          <a:p>
            <a:pPr marL="800100" lvl="1" indent="-342900">
              <a:buFont typeface="Arial" panose="020B0604020202020204" pitchFamily="34" charset="0"/>
              <a:buChar char="•"/>
            </a:pPr>
            <a:r>
              <a:rPr lang="fr-LU" sz="2200" dirty="0"/>
              <a:t>Portugaise 127</a:t>
            </a:r>
          </a:p>
          <a:p>
            <a:pPr marL="800100" lvl="1" indent="-342900">
              <a:buFont typeface="Arial" panose="020B0604020202020204" pitchFamily="34" charset="0"/>
              <a:buChar char="•"/>
            </a:pPr>
            <a:r>
              <a:rPr lang="fr-LU" sz="2200" dirty="0"/>
              <a:t>Belge 83 </a:t>
            </a:r>
          </a:p>
          <a:p>
            <a:pPr marL="800100" lvl="1" indent="-342900">
              <a:buFont typeface="Arial" panose="020B0604020202020204" pitchFamily="34" charset="0"/>
              <a:buChar char="•"/>
            </a:pPr>
            <a:r>
              <a:rPr lang="fr-LU" sz="2200" dirty="0"/>
              <a:t>Italienne 81</a:t>
            </a:r>
          </a:p>
          <a:p>
            <a:pPr marL="800100" lvl="1" indent="-342900">
              <a:buFont typeface="Arial" panose="020B0604020202020204" pitchFamily="34" charset="0"/>
              <a:buChar char="•"/>
            </a:pPr>
            <a:r>
              <a:rPr lang="fr-LU" sz="2200" dirty="0"/>
              <a:t>Espagnole 23</a:t>
            </a:r>
          </a:p>
          <a:p>
            <a:pPr marL="800100" lvl="1" indent="-342900">
              <a:buFont typeface="Arial" panose="020B0604020202020204" pitchFamily="34" charset="0"/>
              <a:buChar char="•"/>
            </a:pPr>
            <a:r>
              <a:rPr lang="fr-LU" sz="2200" dirty="0"/>
              <a:t>Britannique 19</a:t>
            </a:r>
          </a:p>
          <a:p>
            <a:pPr marL="800100" lvl="1" indent="-342900">
              <a:buFont typeface="Arial" panose="020B0604020202020204" pitchFamily="34" charset="0"/>
              <a:buChar char="•"/>
            </a:pPr>
            <a:r>
              <a:rPr lang="fr-LU" sz="2200" dirty="0"/>
              <a:t>Néerlandaise 15</a:t>
            </a:r>
          </a:p>
          <a:p>
            <a:pPr marL="800100" lvl="1" indent="-342900">
              <a:buFont typeface="Arial" panose="020B0604020202020204" pitchFamily="34" charset="0"/>
              <a:buChar char="•"/>
            </a:pPr>
            <a:r>
              <a:rPr lang="fr-LU" sz="2200" dirty="0"/>
              <a:t>Roumaine 15</a:t>
            </a:r>
          </a:p>
          <a:p>
            <a:pPr marL="800100" lvl="1" indent="-342900">
              <a:buFont typeface="Arial" panose="020B0604020202020204" pitchFamily="34" charset="0"/>
              <a:buChar char="•"/>
            </a:pPr>
            <a:r>
              <a:rPr lang="fr-LU" sz="2200" dirty="0"/>
              <a:t>Grecque 15</a:t>
            </a:r>
          </a:p>
        </p:txBody>
      </p:sp>
    </p:spTree>
    <p:extLst>
      <p:ext uri="{BB962C8B-B14F-4D97-AF65-F5344CB8AC3E}">
        <p14:creationId xmlns:p14="http://schemas.microsoft.com/office/powerpoint/2010/main" val="3570631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E1509A-4E6B-DF7A-08E9-F64443146599}"/>
              </a:ext>
            </a:extLst>
          </p:cNvPr>
          <p:cNvSpPr>
            <a:spLocks noGrp="1"/>
          </p:cNvSpPr>
          <p:nvPr>
            <p:ph type="title"/>
          </p:nvPr>
        </p:nvSpPr>
        <p:spPr/>
        <p:txBody>
          <a:bodyPr/>
          <a:lstStyle/>
          <a:p>
            <a:r>
              <a:rPr lang="fr-LU" dirty="0"/>
              <a:t>Elections à Strassen – je peux voter.</a:t>
            </a:r>
            <a:br>
              <a:rPr lang="fr-LU" dirty="0"/>
            </a:br>
            <a:r>
              <a:rPr lang="fr-LU" dirty="0"/>
              <a:t>Ma voix, mon choix</a:t>
            </a:r>
            <a:br>
              <a:rPr lang="fr-LU" dirty="0"/>
            </a:br>
            <a:r>
              <a:rPr lang="fr-LU" dirty="0"/>
              <a:t>Actions:</a:t>
            </a:r>
          </a:p>
        </p:txBody>
      </p:sp>
      <p:sp>
        <p:nvSpPr>
          <p:cNvPr id="3" name="Espace réservé de la date 2">
            <a:extLst>
              <a:ext uri="{FF2B5EF4-FFF2-40B4-BE49-F238E27FC236}">
                <a16:creationId xmlns:a16="http://schemas.microsoft.com/office/drawing/2014/main" id="{C67E938D-2E40-3F6A-3389-56610347CCDC}"/>
              </a:ext>
            </a:extLst>
          </p:cNvPr>
          <p:cNvSpPr>
            <a:spLocks noGrp="1"/>
          </p:cNvSpPr>
          <p:nvPr>
            <p:ph type="dt" sz="half" idx="10"/>
          </p:nvPr>
        </p:nvSpPr>
        <p:spPr/>
        <p:txBody>
          <a:bodyPr/>
          <a:lstStyle/>
          <a:p>
            <a:fld id="{38A59BF6-55F8-40EC-9D47-55281D9C1F0B}" type="datetime1">
              <a:rPr lang="fr-LU" smtClean="0"/>
              <a:t>07/11/2022</a:t>
            </a:fld>
            <a:endParaRPr lang="de-DE" sz="900" dirty="0"/>
          </a:p>
        </p:txBody>
      </p:sp>
      <p:sp>
        <p:nvSpPr>
          <p:cNvPr id="4" name="Espace réservé du contenu 3">
            <a:extLst>
              <a:ext uri="{FF2B5EF4-FFF2-40B4-BE49-F238E27FC236}">
                <a16:creationId xmlns:a16="http://schemas.microsoft.com/office/drawing/2014/main" id="{0470A0D3-4DE5-A6A2-4402-88E0D2E25366}"/>
              </a:ext>
            </a:extLst>
          </p:cNvPr>
          <p:cNvSpPr>
            <a:spLocks noGrp="1"/>
          </p:cNvSpPr>
          <p:nvPr>
            <p:ph idx="1"/>
          </p:nvPr>
        </p:nvSpPr>
        <p:spPr>
          <a:xfrm>
            <a:off x="491067" y="1600199"/>
            <a:ext cx="10515600" cy="4221163"/>
          </a:xfrm>
        </p:spPr>
        <p:txBody>
          <a:bodyPr>
            <a:normAutofit/>
          </a:bodyPr>
          <a:lstStyle/>
          <a:p>
            <a:endParaRPr lang="fr-LU" dirty="0"/>
          </a:p>
          <a:p>
            <a:pPr marL="285750" indent="-285750">
              <a:buFontTx/>
              <a:buChar char="-"/>
            </a:pPr>
            <a:endParaRPr lang="fr-LU" sz="2000" b="1" dirty="0"/>
          </a:p>
          <a:p>
            <a:pPr marL="285750" indent="-285750">
              <a:buFontTx/>
              <a:buChar char="-"/>
            </a:pPr>
            <a:r>
              <a:rPr lang="fr-LU" sz="2000" b="1" dirty="0"/>
              <a:t>Une lettre personnalisé </a:t>
            </a:r>
            <a:r>
              <a:rPr lang="fr-LU" sz="2000" dirty="0"/>
              <a:t>: 150 inscriptions (lettre envoyé le 3 octobre 2022, va être renvoyé le 13 février 2023 encore une fois)</a:t>
            </a:r>
          </a:p>
          <a:p>
            <a:pPr marL="285750" indent="-285750">
              <a:buFontTx/>
              <a:buChar char="-"/>
            </a:pPr>
            <a:r>
              <a:rPr lang="fr-LU" sz="2000" dirty="0"/>
              <a:t>Publicité pour la </a:t>
            </a:r>
            <a:r>
              <a:rPr lang="fr-LU" sz="2000" b="1" dirty="0"/>
              <a:t>campagne officielle « Je peux voter » </a:t>
            </a:r>
            <a:r>
              <a:rPr lang="fr-LU" sz="2000" dirty="0"/>
              <a:t>dans le </a:t>
            </a:r>
            <a:r>
              <a:rPr lang="fr-LU" sz="2000" dirty="0" err="1"/>
              <a:t>Magazin</a:t>
            </a:r>
            <a:r>
              <a:rPr lang="fr-LU" sz="2000" dirty="0"/>
              <a:t>, site de la commune et </a:t>
            </a:r>
            <a:r>
              <a:rPr lang="fr-FR" sz="2000" dirty="0"/>
              <a:t>réseaux sociaux </a:t>
            </a:r>
          </a:p>
          <a:p>
            <a:pPr marL="285750" indent="-285750">
              <a:buFontTx/>
              <a:buChar char="-"/>
            </a:pPr>
            <a:r>
              <a:rPr lang="fr-LU" sz="2000" dirty="0"/>
              <a:t>Publicité pour la </a:t>
            </a:r>
            <a:r>
              <a:rPr lang="fr-LU" sz="2000" b="1" dirty="0"/>
              <a:t>formation de multiplicateurs</a:t>
            </a:r>
            <a:r>
              <a:rPr lang="fr-LU" sz="2000" dirty="0"/>
              <a:t> </a:t>
            </a:r>
            <a:r>
              <a:rPr lang="fr-LU" sz="2000" b="1" dirty="0"/>
              <a:t>de CEFIS </a:t>
            </a:r>
            <a:r>
              <a:rPr lang="fr-LU" sz="2000" dirty="0"/>
              <a:t>dans le </a:t>
            </a:r>
            <a:r>
              <a:rPr lang="fr-LU" sz="2000" dirty="0" err="1"/>
              <a:t>Magazin</a:t>
            </a:r>
            <a:r>
              <a:rPr lang="fr-LU" sz="2000" dirty="0"/>
              <a:t>, site de la commune et </a:t>
            </a:r>
            <a:r>
              <a:rPr lang="fr-FR" sz="2000" dirty="0"/>
              <a:t>réseaux sociaux </a:t>
            </a:r>
          </a:p>
          <a:p>
            <a:pPr marL="285750" indent="-285750">
              <a:buFontTx/>
              <a:buChar char="-"/>
            </a:pPr>
            <a:r>
              <a:rPr lang="fr-FR" sz="2000" b="1" dirty="0"/>
              <a:t>Ateliers</a:t>
            </a:r>
            <a:r>
              <a:rPr lang="fr-FR" sz="2000" dirty="0"/>
              <a:t> </a:t>
            </a:r>
            <a:r>
              <a:rPr lang="fr-FR" sz="2000" b="1" dirty="0"/>
              <a:t>pour les personnes qui ont décidé de s’engager auprès d’un parti politique </a:t>
            </a:r>
            <a:r>
              <a:rPr lang="fr-FR" sz="2000" dirty="0"/>
              <a:t>(avec MEGA)</a:t>
            </a:r>
          </a:p>
          <a:p>
            <a:pPr marL="285750" indent="-285750">
              <a:buFontTx/>
              <a:buChar char="-"/>
            </a:pPr>
            <a:r>
              <a:rPr lang="fr-FR" sz="2000" b="1" dirty="0"/>
              <a:t>Vidéo sur les services de la commune </a:t>
            </a:r>
            <a:r>
              <a:rPr lang="fr-FR" sz="2000" dirty="0"/>
              <a:t>prévue pour le fin novembre (service de la population, état civil, technique, régie, circulation, d’intégration, culture, jeunesse, formation continue, école, hall sportif ,MR, forêt, crèches, les Thermes </a:t>
            </a:r>
            <a:r>
              <a:rPr lang="fr-FR" sz="2000" dirty="0" err="1"/>
              <a:t>etc</a:t>
            </a:r>
            <a:endParaRPr lang="fr-FR" sz="2000" dirty="0"/>
          </a:p>
        </p:txBody>
      </p:sp>
    </p:spTree>
    <p:extLst>
      <p:ext uri="{BB962C8B-B14F-4D97-AF65-F5344CB8AC3E}">
        <p14:creationId xmlns:p14="http://schemas.microsoft.com/office/powerpoint/2010/main" val="807726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106969-E6CF-5575-2C12-7E3F80D3C6D2}"/>
              </a:ext>
            </a:extLst>
          </p:cNvPr>
          <p:cNvSpPr>
            <a:spLocks noGrp="1"/>
          </p:cNvSpPr>
          <p:nvPr>
            <p:ph type="title"/>
          </p:nvPr>
        </p:nvSpPr>
        <p:spPr/>
        <p:txBody>
          <a:bodyPr/>
          <a:lstStyle/>
          <a:p>
            <a:r>
              <a:rPr lang="fr-LU" dirty="0"/>
              <a:t>Elections à Strassen – je peux voter.</a:t>
            </a:r>
            <a:br>
              <a:rPr lang="fr-LU" dirty="0"/>
            </a:br>
            <a:r>
              <a:rPr lang="fr-LU" dirty="0"/>
              <a:t>Ma voix, mon choix</a:t>
            </a:r>
            <a:br>
              <a:rPr lang="fr-LU" dirty="0"/>
            </a:br>
            <a:r>
              <a:rPr lang="fr-LU" dirty="0"/>
              <a:t>Actions:</a:t>
            </a:r>
          </a:p>
        </p:txBody>
      </p:sp>
      <p:sp>
        <p:nvSpPr>
          <p:cNvPr id="3" name="Espace réservé de la date 2">
            <a:extLst>
              <a:ext uri="{FF2B5EF4-FFF2-40B4-BE49-F238E27FC236}">
                <a16:creationId xmlns:a16="http://schemas.microsoft.com/office/drawing/2014/main" id="{34D0BC6B-CEA6-CFF8-1F58-B997106DD31C}"/>
              </a:ext>
            </a:extLst>
          </p:cNvPr>
          <p:cNvSpPr>
            <a:spLocks noGrp="1"/>
          </p:cNvSpPr>
          <p:nvPr>
            <p:ph type="dt" sz="half" idx="10"/>
          </p:nvPr>
        </p:nvSpPr>
        <p:spPr/>
        <p:txBody>
          <a:bodyPr/>
          <a:lstStyle/>
          <a:p>
            <a:fld id="{9824176E-3CCF-463F-A489-471A2A998BC7}" type="datetime1">
              <a:rPr lang="fr-LU" smtClean="0"/>
              <a:t>07/11/2022</a:t>
            </a:fld>
            <a:endParaRPr lang="de-DE" sz="900" dirty="0"/>
          </a:p>
        </p:txBody>
      </p:sp>
      <p:sp>
        <p:nvSpPr>
          <p:cNvPr id="4" name="Espace réservé du contenu 3">
            <a:extLst>
              <a:ext uri="{FF2B5EF4-FFF2-40B4-BE49-F238E27FC236}">
                <a16:creationId xmlns:a16="http://schemas.microsoft.com/office/drawing/2014/main" id="{37A93019-53D1-D6BD-E8E7-708B3718FB0E}"/>
              </a:ext>
            </a:extLst>
          </p:cNvPr>
          <p:cNvSpPr>
            <a:spLocks noGrp="1"/>
          </p:cNvSpPr>
          <p:nvPr>
            <p:ph idx="1"/>
          </p:nvPr>
        </p:nvSpPr>
        <p:spPr/>
        <p:txBody>
          <a:bodyPr/>
          <a:lstStyle/>
          <a:p>
            <a:pPr marL="285750" indent="-285750">
              <a:buFontTx/>
              <a:buChar char="-"/>
            </a:pPr>
            <a:endParaRPr lang="fr-LU" sz="1800" b="1" dirty="0"/>
          </a:p>
          <a:p>
            <a:pPr marL="0" indent="0"/>
            <a:r>
              <a:rPr lang="fr-LU" sz="2000" b="1" dirty="0"/>
              <a:t>Vidéos an posters avec des ambassadeurs de nationalités différents </a:t>
            </a:r>
            <a:r>
              <a:rPr lang="fr-LU" sz="2000" dirty="0"/>
              <a:t>qui sont de plus représentes à Strassen </a:t>
            </a:r>
          </a:p>
          <a:p>
            <a:pPr marL="0" indent="0"/>
            <a:r>
              <a:rPr lang="fr-LU" sz="2000" dirty="0"/>
              <a:t>(français, chinois, roumains, grecque, allemande, indienne, espagnole, belge, portugaise, italienne, néerlandais, anglais, slovaque) </a:t>
            </a:r>
          </a:p>
          <a:p>
            <a:endParaRPr lang="fr-LU" sz="2000" dirty="0"/>
          </a:p>
          <a:p>
            <a:r>
              <a:rPr lang="fr-LU" sz="2000" dirty="0"/>
              <a:t>Example d’un vidéo:</a:t>
            </a:r>
          </a:p>
          <a:p>
            <a:r>
              <a:rPr lang="fr-LU" sz="2000" dirty="0">
                <a:hlinkClick r:id="rId2"/>
              </a:rPr>
              <a:t>https://youtu.be/uWAqt1YTfXE</a:t>
            </a:r>
            <a:endParaRPr lang="fr-LU" sz="2000" dirty="0"/>
          </a:p>
          <a:p>
            <a:endParaRPr lang="fr-LU" sz="2000" dirty="0"/>
          </a:p>
          <a:p>
            <a:endParaRPr lang="fr-LU" dirty="0"/>
          </a:p>
          <a:p>
            <a:endParaRPr lang="fr-LU" dirty="0"/>
          </a:p>
        </p:txBody>
      </p:sp>
    </p:spTree>
    <p:extLst>
      <p:ext uri="{BB962C8B-B14F-4D97-AF65-F5344CB8AC3E}">
        <p14:creationId xmlns:p14="http://schemas.microsoft.com/office/powerpoint/2010/main" val="392773514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674</Words>
  <Application>Microsoft Office PowerPoint</Application>
  <PresentationFormat>Grand écran</PresentationFormat>
  <Paragraphs>84</Paragraphs>
  <Slides>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8</vt:i4>
      </vt:variant>
    </vt:vector>
  </HeadingPairs>
  <TitlesOfParts>
    <vt:vector size="14" baseType="lpstr">
      <vt:lpstr>Arial</vt:lpstr>
      <vt:lpstr>Calibri</vt:lpstr>
      <vt:lpstr>Roboto</vt:lpstr>
      <vt:lpstr>Times New Roman</vt:lpstr>
      <vt:lpstr>Verdana</vt:lpstr>
      <vt:lpstr>Office</vt:lpstr>
      <vt:lpstr>Présentation PowerPoint</vt:lpstr>
      <vt:lpstr>  Implication de la population dans les activités tout au long  d'une période législative </vt:lpstr>
      <vt:lpstr> Implication de la population dans les activités tout au long  d'une période législative</vt:lpstr>
      <vt:lpstr> Implication de la population dans les activités tout au long  d'une période législative</vt:lpstr>
      <vt:lpstr>Participation électorale Objectifs: </vt:lpstr>
      <vt:lpstr>Les statistiques*</vt:lpstr>
      <vt:lpstr>Elections à Strassen – je peux voter. Ma voix, mon choix Actions:</vt:lpstr>
      <vt:lpstr>Elections à Strassen – je peux voter. Ma voix, mon choix Actions: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Daniel Clarens</dc:creator>
  <cp:lastModifiedBy>Luiza Noculak</cp:lastModifiedBy>
  <cp:revision>44</cp:revision>
  <dcterms:created xsi:type="dcterms:W3CDTF">2020-11-27T08:02:45Z</dcterms:created>
  <dcterms:modified xsi:type="dcterms:W3CDTF">2022-11-07T14:46:39Z</dcterms:modified>
</cp:coreProperties>
</file>