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68" r:id="rId9"/>
    <p:sldId id="288" r:id="rId10"/>
    <p:sldId id="342" r:id="rId11"/>
    <p:sldId id="344" r:id="rId12"/>
    <p:sldId id="369" r:id="rId13"/>
    <p:sldId id="370" r:id="rId14"/>
    <p:sldId id="343" r:id="rId15"/>
    <p:sldId id="308" r:id="rId16"/>
    <p:sldId id="340" r:id="rId17"/>
    <p:sldId id="345" r:id="rId18"/>
    <p:sldId id="466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ny Heuertz" initials="CH" lastIdx="3" clrIdx="0">
    <p:extLst>
      <p:ext uri="{19B8F6BF-5375-455C-9EA6-DF929625EA0E}">
        <p15:presenceInfo xmlns:p15="http://schemas.microsoft.com/office/powerpoint/2012/main" userId="S-1-5-21-3210268068-3955779823-4248853682-11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6" autoAdjust="0"/>
    <p:restoredTop sz="94467"/>
  </p:normalViewPr>
  <p:slideViewPr>
    <p:cSldViewPr snapToGrid="0">
      <p:cViewPr varScale="1">
        <p:scale>
          <a:sx n="73" d="100"/>
          <a:sy n="73" d="100"/>
        </p:scale>
        <p:origin x="1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B34CA-6135-4B91-904A-DFB30535A5BC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E1849-14B3-4D50-857A-A5D006A2AF5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34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12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30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47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76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19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02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26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16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27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71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07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02AC1-B02D-4BD7-BC32-1D21B3421D72}" type="datetimeFigureOut">
              <a:rPr lang="de-DE" smtClean="0"/>
              <a:t>10.11.22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C3A40-9383-4A1B-9846-AB61173D129F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1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gratioun.l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51D1B4-4ECF-4FD6-AEDA-95DE82CB63D1}"/>
              </a:ext>
            </a:extLst>
          </p:cNvPr>
          <p:cNvSpPr/>
          <p:nvPr/>
        </p:nvSpPr>
        <p:spPr>
          <a:xfrm>
            <a:off x="2435711" y="2546391"/>
            <a:ext cx="787449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9ᵉ </a:t>
            </a:r>
            <a:r>
              <a:rPr lang="en-US" sz="36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édition</a:t>
            </a:r>
            <a:r>
              <a:rPr lang="en-US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GRESIL </a:t>
            </a:r>
          </a:p>
          <a:p>
            <a:pPr algn="ctr"/>
            <a:r>
              <a:rPr lang="en-US" sz="2000" dirty="0">
                <a:ln w="0"/>
              </a:rPr>
              <a:t>(</a:t>
            </a:r>
            <a:r>
              <a:rPr lang="en-US" sz="2000" b="1" i="1" dirty="0">
                <a:ln w="0"/>
              </a:rPr>
              <a:t>Gr</a:t>
            </a:r>
            <a:r>
              <a:rPr lang="en-US" sz="2000" i="1" dirty="0">
                <a:ln w="0"/>
              </a:rPr>
              <a:t>oupe </a:t>
            </a:r>
            <a:r>
              <a:rPr lang="en-US" sz="2000" i="1" dirty="0" err="1">
                <a:ln w="0"/>
              </a:rPr>
              <a:t>d’</a:t>
            </a:r>
            <a:r>
              <a:rPr lang="en-US" sz="2000" b="1" i="1" dirty="0" err="1">
                <a:ln w="0"/>
              </a:rPr>
              <a:t>é</a:t>
            </a:r>
            <a:r>
              <a:rPr lang="en-US" sz="2000" i="1" dirty="0" err="1">
                <a:ln w="0"/>
              </a:rPr>
              <a:t>change</a:t>
            </a:r>
            <a:r>
              <a:rPr lang="en-US" sz="2000" i="1" dirty="0">
                <a:ln w="0"/>
              </a:rPr>
              <a:t> et de </a:t>
            </a:r>
            <a:r>
              <a:rPr lang="en-US" sz="2000" b="1" i="1" dirty="0" err="1">
                <a:ln w="0"/>
              </a:rPr>
              <a:t>s</a:t>
            </a:r>
            <a:r>
              <a:rPr lang="en-US" sz="2000" i="1" dirty="0" err="1">
                <a:ln w="0"/>
              </a:rPr>
              <a:t>outien</a:t>
            </a:r>
            <a:r>
              <a:rPr lang="en-US" sz="2000" i="1" dirty="0">
                <a:ln w="0"/>
              </a:rPr>
              <a:t> </a:t>
            </a:r>
            <a:r>
              <a:rPr lang="en-US" sz="2000" i="1" dirty="0" err="1">
                <a:ln w="0"/>
              </a:rPr>
              <a:t>en</a:t>
            </a:r>
            <a:r>
              <a:rPr lang="en-US" sz="2000" i="1" dirty="0">
                <a:ln w="0"/>
              </a:rPr>
              <a:t> matière </a:t>
            </a:r>
            <a:r>
              <a:rPr lang="en-US" sz="2000" i="1" dirty="0" err="1">
                <a:ln w="0"/>
              </a:rPr>
              <a:t>d’</a:t>
            </a:r>
            <a:r>
              <a:rPr lang="en-US" sz="2000" b="1" i="1" dirty="0" err="1">
                <a:ln w="0"/>
              </a:rPr>
              <a:t>i</a:t>
            </a:r>
            <a:r>
              <a:rPr lang="en-US" sz="2000" i="1" dirty="0" err="1">
                <a:ln w="0"/>
              </a:rPr>
              <a:t>ntégration</a:t>
            </a:r>
            <a:r>
              <a:rPr lang="en-US" sz="2000" i="1" dirty="0">
                <a:ln w="0"/>
              </a:rPr>
              <a:t> au </a:t>
            </a:r>
            <a:r>
              <a:rPr lang="en-US" sz="2000" i="1" dirty="0" err="1">
                <a:ln w="0"/>
              </a:rPr>
              <a:t>niveau</a:t>
            </a:r>
            <a:r>
              <a:rPr lang="en-US" sz="2000" i="1" dirty="0">
                <a:ln w="0"/>
              </a:rPr>
              <a:t> </a:t>
            </a:r>
            <a:r>
              <a:rPr lang="en-US" sz="2000" b="1" i="1" dirty="0">
                <a:ln w="0"/>
              </a:rPr>
              <a:t>l</a:t>
            </a:r>
            <a:r>
              <a:rPr lang="en-US" sz="2000" i="1" dirty="0">
                <a:ln w="0"/>
              </a:rPr>
              <a:t>ocal</a:t>
            </a:r>
            <a:r>
              <a:rPr lang="en-US" sz="2000" dirty="0">
                <a:ln w="0"/>
              </a:rPr>
              <a:t>)</a:t>
            </a:r>
          </a:p>
          <a:p>
            <a:pPr algn="ctr"/>
            <a:r>
              <a:rPr lang="en-US" sz="36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débutera</a:t>
            </a:r>
            <a:r>
              <a:rPr lang="en-US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sous </a:t>
            </a:r>
            <a:r>
              <a:rPr lang="en-US" sz="36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peu</a:t>
            </a:r>
            <a:r>
              <a:rPr lang="en-US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0028D9-F32B-4244-B9CD-7DCF4493B9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8" t="13243" r="5068"/>
          <a:stretch/>
        </p:blipFill>
        <p:spPr>
          <a:xfrm>
            <a:off x="1397" y="3644752"/>
            <a:ext cx="3221197" cy="32132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32CE47-CCEA-4D84-9045-27E42C2B87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>
            <a:off x="11121071" y="64835"/>
            <a:ext cx="1070929" cy="3192011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817417" y="5090462"/>
            <a:ext cx="7075054" cy="877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dirty="0"/>
              <a:t>Uniquement pour les </a:t>
            </a:r>
            <a:r>
              <a:rPr lang="fr-FR" b="1" dirty="0"/>
              <a:t>participants via Zoom</a:t>
            </a:r>
          </a:p>
          <a:p>
            <a:pPr algn="ctr">
              <a:lnSpc>
                <a:spcPct val="150000"/>
              </a:lnSpc>
            </a:pPr>
            <a:r>
              <a:rPr lang="fr-FR" sz="1600" b="1" dirty="0"/>
              <a:t>HELPLINE: 621 66 66 08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73961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-2109"/>
            <a:ext cx="1040235" cy="319201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816321" y="2125666"/>
            <a:ext cx="6675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sz="3200" dirty="0"/>
          </a:p>
          <a:p>
            <a:endParaRPr lang="en-US" sz="2800" b="1" dirty="0"/>
          </a:p>
          <a:p>
            <a:r>
              <a:rPr lang="en-US" sz="3600" b="1" dirty="0">
                <a:solidFill>
                  <a:srgbClr val="D40A35"/>
                </a:solidFill>
              </a:rPr>
              <a:t>Marc PIRON</a:t>
            </a:r>
          </a:p>
          <a:p>
            <a:r>
              <a:rPr lang="fr-FR" sz="2400" dirty="0"/>
              <a:t>Agence Interculturelle (ASTI)</a:t>
            </a:r>
          </a:p>
          <a:p>
            <a:endParaRPr lang="en-US" sz="2400" dirty="0"/>
          </a:p>
          <a:p>
            <a:endParaRPr lang="en-US" dirty="0"/>
          </a:p>
          <a:p>
            <a:endParaRPr lang="fr-FR" dirty="0"/>
          </a:p>
          <a:p>
            <a:endParaRPr lang="fr-FR" b="1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816321" y="1822331"/>
            <a:ext cx="9182856" cy="102139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fr-FR" b="1" dirty="0"/>
              <a:t>Présentation de la « boite à outils » pour sensibiliser les non-luxembourgeois à s’inscrire sur les listes électorales</a:t>
            </a:r>
            <a:endParaRPr lang="fr-FR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flipH="1">
            <a:off x="8347046" y="3053594"/>
            <a:ext cx="3844954" cy="38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9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-2109"/>
            <a:ext cx="1040235" cy="319201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816321" y="2125666"/>
            <a:ext cx="71086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sz="3200" dirty="0"/>
          </a:p>
          <a:p>
            <a:endParaRPr lang="en-US" sz="2800" b="1" dirty="0"/>
          </a:p>
          <a:p>
            <a:r>
              <a:rPr lang="en-US" sz="3600" b="1" dirty="0">
                <a:solidFill>
                  <a:srgbClr val="D40A35"/>
                </a:solidFill>
              </a:rPr>
              <a:t>Spencer KIRPACH &amp;</a:t>
            </a:r>
          </a:p>
          <a:p>
            <a:r>
              <a:rPr lang="en-US" sz="3600" b="1" dirty="0">
                <a:solidFill>
                  <a:srgbClr val="D40A35"/>
                </a:solidFill>
              </a:rPr>
              <a:t>Patrick KLEINBAUER</a:t>
            </a:r>
          </a:p>
          <a:p>
            <a:r>
              <a:rPr lang="fr-FR" sz="2400" dirty="0"/>
              <a:t>Département « Égalité dans les communes », </a:t>
            </a:r>
          </a:p>
          <a:p>
            <a:r>
              <a:rPr lang="fr-FR" sz="2400" dirty="0"/>
              <a:t>Ministère de l’Égalité entre les femmes et les</a:t>
            </a:r>
          </a:p>
          <a:p>
            <a:r>
              <a:rPr lang="fr-FR" sz="2400" dirty="0"/>
              <a:t>hommes</a:t>
            </a:r>
            <a:endParaRPr lang="fr-FR" dirty="0"/>
          </a:p>
          <a:p>
            <a:endParaRPr lang="fr-FR" b="1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816321" y="1170878"/>
            <a:ext cx="9182856" cy="167284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Présentation de la campagne « </a:t>
            </a:r>
            <a:r>
              <a:rPr lang="fr-FR" b="1" dirty="0" err="1"/>
              <a:t>Egalitéit</a:t>
            </a:r>
            <a:r>
              <a:rPr lang="fr-FR" b="1" dirty="0"/>
              <a:t> </a:t>
            </a:r>
            <a:r>
              <a:rPr lang="fr-FR" b="1" dirty="0" err="1"/>
              <a:t>liewen</a:t>
            </a:r>
            <a:r>
              <a:rPr lang="fr-FR" b="1" dirty="0"/>
              <a:t>! » du Ministère de l’Égalité entre les femmes et les hommes  </a:t>
            </a:r>
            <a:endParaRPr lang="de-DE" b="1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flipH="1">
            <a:off x="8347046" y="3053594"/>
            <a:ext cx="3844954" cy="38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24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-2109"/>
            <a:ext cx="1040235" cy="319201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816321" y="2125666"/>
            <a:ext cx="66751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sz="3200" dirty="0"/>
          </a:p>
          <a:p>
            <a:endParaRPr lang="en-US" sz="2800" b="1" dirty="0"/>
          </a:p>
          <a:p>
            <a:r>
              <a:rPr lang="en-US" sz="3600" b="1" dirty="0">
                <a:solidFill>
                  <a:srgbClr val="D40A35"/>
                </a:solidFill>
              </a:rPr>
              <a:t>Sammy WAGNER</a:t>
            </a:r>
          </a:p>
          <a:p>
            <a:r>
              <a:rPr lang="en-US" sz="2400" dirty="0" err="1"/>
              <a:t>Bourgmestre</a:t>
            </a:r>
            <a:r>
              <a:rPr lang="en-US" sz="2400" dirty="0"/>
              <a:t> - Commune de </a:t>
            </a:r>
            <a:r>
              <a:rPr lang="en-US" sz="2400" dirty="0" err="1"/>
              <a:t>Steinfort</a:t>
            </a:r>
            <a:r>
              <a:rPr lang="en-US" sz="2400" dirty="0"/>
              <a:t> </a:t>
            </a: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816321" y="1170878"/>
            <a:ext cx="9182856" cy="167284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Mesures de sensibilisation en matière de participation politique dans les communes luxembourgeoises, exemples de </a:t>
            </a:r>
            <a:r>
              <a:rPr lang="fr-FR" b="1" dirty="0" err="1"/>
              <a:t>Steinfort</a:t>
            </a:r>
            <a:r>
              <a:rPr lang="fr-FR" b="1" dirty="0"/>
              <a:t>, Schifflange et </a:t>
            </a:r>
            <a:r>
              <a:rPr lang="fr-FR" b="1" dirty="0" err="1"/>
              <a:t>Strassen</a:t>
            </a:r>
            <a:r>
              <a:rPr lang="fr-FR" b="1" dirty="0"/>
              <a:t>  </a:t>
            </a:r>
            <a:endParaRPr lang="de-DE" b="1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flipH="1">
            <a:off x="8347046" y="3053594"/>
            <a:ext cx="3844954" cy="38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5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-2109"/>
            <a:ext cx="1040235" cy="319201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816321" y="2125666"/>
            <a:ext cx="667512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sz="3200" dirty="0"/>
          </a:p>
          <a:p>
            <a:endParaRPr lang="en-US" sz="2800" b="1" dirty="0"/>
          </a:p>
          <a:p>
            <a:r>
              <a:rPr lang="en-US" sz="3600" b="1" dirty="0">
                <a:solidFill>
                  <a:srgbClr val="D40A35"/>
                </a:solidFill>
              </a:rPr>
              <a:t>Marc SPAUTZ</a:t>
            </a:r>
          </a:p>
          <a:p>
            <a:r>
              <a:rPr lang="fr-FR" sz="2400" dirty="0"/>
              <a:t>Echevin - Commune de Schifflange</a:t>
            </a:r>
          </a:p>
          <a:p>
            <a:endParaRPr lang="fr-FR" b="1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816321" y="1170878"/>
            <a:ext cx="9182856" cy="167284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Mesures de sensibilisation en matière de participation politique dans les communes luxembourgeoises, exemples de </a:t>
            </a:r>
            <a:r>
              <a:rPr lang="fr-FR" b="1" dirty="0" err="1"/>
              <a:t>Steinfort</a:t>
            </a:r>
            <a:r>
              <a:rPr lang="fr-FR" b="1" dirty="0"/>
              <a:t>, Schifflange et </a:t>
            </a:r>
            <a:r>
              <a:rPr lang="fr-FR" b="1" dirty="0" err="1"/>
              <a:t>Strassen</a:t>
            </a:r>
            <a:r>
              <a:rPr lang="fr-FR" b="1" dirty="0"/>
              <a:t>  </a:t>
            </a:r>
            <a:endParaRPr lang="de-DE" b="1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flipH="1">
            <a:off x="8347046" y="3053594"/>
            <a:ext cx="3844954" cy="38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45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-2109"/>
            <a:ext cx="1040235" cy="319201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816321" y="2125666"/>
            <a:ext cx="667512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sz="3200" dirty="0"/>
          </a:p>
          <a:p>
            <a:endParaRPr lang="en-US" sz="2800" b="1" dirty="0"/>
          </a:p>
          <a:p>
            <a:r>
              <a:rPr lang="de-DE" sz="3600" b="1" dirty="0">
                <a:solidFill>
                  <a:srgbClr val="D40A35"/>
                </a:solidFill>
              </a:rPr>
              <a:t>Nico</a:t>
            </a:r>
            <a:r>
              <a:rPr lang="de-DE" dirty="0"/>
              <a:t> </a:t>
            </a:r>
            <a:r>
              <a:rPr lang="de-DE" sz="3600" b="1" dirty="0">
                <a:solidFill>
                  <a:srgbClr val="D40A35"/>
                </a:solidFill>
              </a:rPr>
              <a:t>PUNDEL</a:t>
            </a:r>
          </a:p>
          <a:p>
            <a:r>
              <a:rPr lang="fr-FR" sz="2400" dirty="0"/>
              <a:t>Bourgmestre - Commune de </a:t>
            </a:r>
            <a:r>
              <a:rPr lang="fr-FR" sz="2400" dirty="0" err="1"/>
              <a:t>Strassen</a:t>
            </a:r>
            <a:endParaRPr lang="fr-FR" sz="2400" dirty="0"/>
          </a:p>
          <a:p>
            <a:endParaRPr lang="fr-FR" b="1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816321" y="1170878"/>
            <a:ext cx="9182856" cy="167284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Mesures de sensibilisation en matière de participation politique dans les communes luxembourgeoises, exemples de </a:t>
            </a:r>
            <a:r>
              <a:rPr lang="fr-FR" b="1" dirty="0" err="1"/>
              <a:t>Steinfort</a:t>
            </a:r>
            <a:r>
              <a:rPr lang="fr-FR" b="1" dirty="0"/>
              <a:t>, Schifflange et </a:t>
            </a:r>
            <a:r>
              <a:rPr lang="fr-FR" b="1" dirty="0" err="1"/>
              <a:t>Strassen</a:t>
            </a:r>
            <a:r>
              <a:rPr lang="fr-FR" b="1" dirty="0"/>
              <a:t>  </a:t>
            </a:r>
            <a:endParaRPr lang="de-DE" b="1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flipH="1">
            <a:off x="8347046" y="3053594"/>
            <a:ext cx="3844954" cy="38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21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rot="16200000" flipH="1">
            <a:off x="8367320" y="18204"/>
            <a:ext cx="3844954" cy="3804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3665989"/>
            <a:ext cx="1040235" cy="319201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083626" y="1852464"/>
            <a:ext cx="66751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br>
              <a:rPr lang="en-US" dirty="0"/>
            </a:br>
            <a:endParaRPr lang="en-US" sz="2400" dirty="0"/>
          </a:p>
          <a:p>
            <a:pPr algn="ctr"/>
            <a:r>
              <a:rPr lang="fr-FR" sz="3600" dirty="0"/>
              <a:t>Veuillez trouver les PPT des présentations sur </a:t>
            </a:r>
            <a:r>
              <a:rPr lang="fr-FR" sz="3600" dirty="0">
                <a:hlinkClick r:id="rId3"/>
              </a:rPr>
              <a:t>integratioun.lu</a:t>
            </a:r>
            <a:r>
              <a:rPr lang="fr-FR" sz="3600" dirty="0"/>
              <a:t> 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2700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rot="16200000" flipH="1">
            <a:off x="8367320" y="18204"/>
            <a:ext cx="3844954" cy="3804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3665989"/>
            <a:ext cx="1040235" cy="319201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083626" y="1852464"/>
            <a:ext cx="6675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br>
              <a:rPr lang="en-US" dirty="0"/>
            </a:br>
            <a:endParaRPr lang="en-US" sz="2400" dirty="0"/>
          </a:p>
          <a:p>
            <a:pPr algn="ctr"/>
            <a:r>
              <a:rPr lang="fr-FR" sz="3600" dirty="0"/>
              <a:t>Questions – Réponses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Aux participants via Zoom :</a:t>
            </a:r>
          </a:p>
          <a:p>
            <a:pPr algn="ctr"/>
            <a:r>
              <a:rPr lang="en-US" sz="2800" dirty="0" err="1"/>
              <a:t>Veuillez</a:t>
            </a:r>
            <a:r>
              <a:rPr lang="en-US" sz="2800" dirty="0"/>
              <a:t> </a:t>
            </a:r>
            <a:r>
              <a:rPr lang="en-US" sz="2800" dirty="0" err="1"/>
              <a:t>utiliser</a:t>
            </a:r>
            <a:r>
              <a:rPr lang="en-US" sz="2800" dirty="0"/>
              <a:t> la </a:t>
            </a:r>
            <a:r>
              <a:rPr lang="en-US" sz="2800" dirty="0" err="1"/>
              <a:t>fonction</a:t>
            </a:r>
            <a:r>
              <a:rPr lang="en-US" sz="2800" dirty="0"/>
              <a:t> </a:t>
            </a:r>
            <a:r>
              <a:rPr lang="en-US" sz="2800" b="1" dirty="0"/>
              <a:t>Chat</a:t>
            </a:r>
            <a:r>
              <a:rPr lang="en-US" sz="2800" dirty="0"/>
              <a:t> pour poser </a:t>
            </a:r>
            <a:r>
              <a:rPr lang="en-US" sz="2800" dirty="0" err="1"/>
              <a:t>vos</a:t>
            </a:r>
            <a:r>
              <a:rPr lang="en-US" sz="2800" dirty="0"/>
              <a:t> questions !</a:t>
            </a:r>
          </a:p>
          <a:p>
            <a:pPr algn="ctr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37813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rot="16200000" flipH="1">
            <a:off x="8367320" y="18204"/>
            <a:ext cx="3844954" cy="3804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3665989"/>
            <a:ext cx="1040235" cy="319201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690356" y="1920407"/>
            <a:ext cx="866977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dirty="0"/>
            </a:br>
            <a:r>
              <a:rPr lang="en-US" sz="3600" dirty="0"/>
              <a:t>Merci pour </a:t>
            </a:r>
            <a:r>
              <a:rPr lang="en-US" sz="3600" dirty="0" err="1"/>
              <a:t>votre</a:t>
            </a:r>
            <a:r>
              <a:rPr lang="en-US" sz="3600" dirty="0"/>
              <a:t> attention !</a:t>
            </a:r>
          </a:p>
          <a:p>
            <a:pPr algn="ctr"/>
            <a:endParaRPr lang="fr-FR" sz="3600" dirty="0"/>
          </a:p>
          <a:p>
            <a:r>
              <a:rPr lang="fr-FR" sz="2800" dirty="0"/>
              <a:t>10h40 : Evaluation et pause</a:t>
            </a:r>
          </a:p>
          <a:p>
            <a:r>
              <a:rPr lang="fr-FR" sz="2800" dirty="0"/>
              <a:t>11h00 : Ateliers de réflexions et d’échanges</a:t>
            </a:r>
          </a:p>
          <a:p>
            <a:r>
              <a:rPr lang="fr-FR" sz="2800" dirty="0"/>
              <a:t>12h20 : Réception et moment convivial</a:t>
            </a:r>
          </a:p>
          <a:p>
            <a:r>
              <a:rPr lang="fr-FR" sz="2800" dirty="0"/>
              <a:t>13h30 : Fin</a:t>
            </a:r>
          </a:p>
        </p:txBody>
      </p:sp>
    </p:spTree>
    <p:extLst>
      <p:ext uri="{BB962C8B-B14F-4D97-AF65-F5344CB8AC3E}">
        <p14:creationId xmlns:p14="http://schemas.microsoft.com/office/powerpoint/2010/main" val="2948735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rot="16200000" flipH="1">
            <a:off x="8367320" y="18204"/>
            <a:ext cx="3844954" cy="3804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3665989"/>
            <a:ext cx="1040235" cy="319201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620018" y="1654099"/>
            <a:ext cx="86697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Répartition</a:t>
            </a:r>
            <a:r>
              <a:rPr lang="en-US" sz="3600" dirty="0"/>
              <a:t> des ateliers</a:t>
            </a:r>
          </a:p>
          <a:p>
            <a:pPr algn="ctr"/>
            <a:endParaRPr lang="en-US" sz="3200" dirty="0"/>
          </a:p>
          <a:p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Groupe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vert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/>
              <a:t>: 	Grande Salle</a:t>
            </a:r>
          </a:p>
          <a:p>
            <a:r>
              <a:rPr lang="en-US" sz="3200" dirty="0" err="1"/>
              <a:t>Groupe</a:t>
            </a:r>
            <a:r>
              <a:rPr lang="en-US" sz="3200" dirty="0"/>
              <a:t> noir : 	Salle 1</a:t>
            </a:r>
          </a:p>
          <a:p>
            <a:r>
              <a:rPr lang="en-US" sz="3200" dirty="0" err="1">
                <a:solidFill>
                  <a:srgbClr val="FF0000"/>
                </a:solidFill>
              </a:rPr>
              <a:t>Groupe</a:t>
            </a:r>
            <a:r>
              <a:rPr lang="en-US" sz="3200" dirty="0">
                <a:solidFill>
                  <a:srgbClr val="FF0000"/>
                </a:solidFill>
              </a:rPr>
              <a:t> rouge </a:t>
            </a:r>
            <a:r>
              <a:rPr lang="en-US" sz="3200" dirty="0"/>
              <a:t>: 	Salle 2</a:t>
            </a:r>
          </a:p>
          <a:p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Groupe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bleu </a:t>
            </a:r>
            <a:r>
              <a:rPr lang="en-US" sz="3200" dirty="0"/>
              <a:t>: 	Salle 3</a:t>
            </a:r>
          </a:p>
          <a:p>
            <a:r>
              <a:rPr lang="en-US" sz="3200" dirty="0" err="1">
                <a:solidFill>
                  <a:srgbClr val="FFC000"/>
                </a:solidFill>
              </a:rPr>
              <a:t>Groupe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jaune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/>
              <a:t>: 	Salle 4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5370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rot="16200000" flipH="1">
            <a:off x="8367320" y="18204"/>
            <a:ext cx="3844954" cy="3804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3665989"/>
            <a:ext cx="1040235" cy="319201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712470" y="2222899"/>
            <a:ext cx="81700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br>
              <a:rPr lang="en-US" dirty="0"/>
            </a:br>
            <a:endParaRPr lang="en-US" sz="2400" dirty="0"/>
          </a:p>
          <a:p>
            <a:pPr algn="ctr"/>
            <a:r>
              <a:rPr lang="en-US" sz="3600" b="1" dirty="0">
                <a:solidFill>
                  <a:srgbClr val="D40A35"/>
                </a:solidFill>
              </a:rPr>
              <a:t>Conny HEUERTZ</a:t>
            </a:r>
          </a:p>
          <a:p>
            <a:pPr algn="ctr"/>
            <a:r>
              <a:rPr lang="en-US" sz="2400" dirty="0" err="1"/>
              <a:t>Département</a:t>
            </a:r>
            <a:r>
              <a:rPr lang="en-US" sz="2400" dirty="0"/>
              <a:t> de </a:t>
            </a:r>
            <a:r>
              <a:rPr lang="en-US" sz="2400" dirty="0" err="1"/>
              <a:t>l’intégration</a:t>
            </a:r>
            <a:endParaRPr lang="en-US" sz="2400" dirty="0"/>
          </a:p>
          <a:p>
            <a:pPr algn="ctr"/>
            <a:r>
              <a:rPr lang="en-US" sz="2400" dirty="0" err="1"/>
              <a:t>Ministère</a:t>
            </a:r>
            <a:r>
              <a:rPr lang="en-US" sz="2400" dirty="0"/>
              <a:t> de la </a:t>
            </a:r>
            <a:r>
              <a:rPr lang="en-US" sz="2400" dirty="0" err="1"/>
              <a:t>Famille</a:t>
            </a:r>
            <a:r>
              <a:rPr lang="en-US" sz="2400" dirty="0"/>
              <a:t>, de </a:t>
            </a:r>
            <a:r>
              <a:rPr lang="en-US" sz="2400" dirty="0" err="1"/>
              <a:t>l’Intégration</a:t>
            </a:r>
            <a:r>
              <a:rPr lang="en-US" sz="2400" dirty="0"/>
              <a:t> et à la Grande </a:t>
            </a:r>
            <a:r>
              <a:rPr lang="en-US" sz="2400" dirty="0" err="1"/>
              <a:t>Région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254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rot="16200000" flipH="1">
            <a:off x="8367320" y="18204"/>
            <a:ext cx="3844954" cy="3804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3665989"/>
            <a:ext cx="1040235" cy="319201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712470" y="2222899"/>
            <a:ext cx="8170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br>
              <a:rPr lang="en-US" dirty="0"/>
            </a:br>
            <a:endParaRPr lang="en-US" sz="2400" dirty="0"/>
          </a:p>
          <a:p>
            <a:pPr algn="ctr"/>
            <a:r>
              <a:rPr lang="fr-FR" sz="3600" b="1" dirty="0">
                <a:solidFill>
                  <a:srgbClr val="D40A35"/>
                </a:solidFill>
              </a:rPr>
              <a:t>Jean-Marie JANS</a:t>
            </a:r>
          </a:p>
          <a:p>
            <a:pPr algn="ctr"/>
            <a:r>
              <a:rPr lang="fr-FR" sz="2400" dirty="0"/>
              <a:t>Echevin - Commune de Bettembourg</a:t>
            </a:r>
          </a:p>
        </p:txBody>
      </p:sp>
    </p:spTree>
    <p:extLst>
      <p:ext uri="{BB962C8B-B14F-4D97-AF65-F5344CB8AC3E}">
        <p14:creationId xmlns:p14="http://schemas.microsoft.com/office/powerpoint/2010/main" val="267698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rot="16200000" flipH="1">
            <a:off x="8367320" y="18204"/>
            <a:ext cx="3844954" cy="3804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3665989"/>
            <a:ext cx="1040235" cy="319201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712470" y="2222899"/>
            <a:ext cx="8170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br>
              <a:rPr lang="en-US" dirty="0"/>
            </a:br>
            <a:endParaRPr lang="en-US" sz="2400" dirty="0"/>
          </a:p>
          <a:p>
            <a:pPr algn="ctr"/>
            <a:r>
              <a:rPr lang="en-US" sz="3600" b="1" dirty="0">
                <a:solidFill>
                  <a:srgbClr val="D40A35"/>
                </a:solidFill>
              </a:rPr>
              <a:t>Emile EICHER</a:t>
            </a:r>
          </a:p>
          <a:p>
            <a:pPr algn="ctr"/>
            <a:r>
              <a:rPr lang="en-US" sz="2400" dirty="0" err="1"/>
              <a:t>Président</a:t>
            </a:r>
            <a:r>
              <a:rPr lang="en-US" sz="2400" dirty="0"/>
              <a:t> du SYVICOL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25290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rot="16200000" flipH="1">
            <a:off x="8367320" y="18204"/>
            <a:ext cx="3844954" cy="3804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3665989"/>
            <a:ext cx="1040235" cy="319201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712470" y="2222899"/>
            <a:ext cx="8170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br>
              <a:rPr lang="en-US" dirty="0"/>
            </a:br>
            <a:endParaRPr lang="en-US" sz="2400" dirty="0"/>
          </a:p>
          <a:p>
            <a:pPr algn="ctr"/>
            <a:r>
              <a:rPr lang="fr-FR" sz="3600" b="1" dirty="0">
                <a:solidFill>
                  <a:srgbClr val="D40A35"/>
                </a:solidFill>
              </a:rPr>
              <a:t>Corinne CAHEN</a:t>
            </a:r>
          </a:p>
          <a:p>
            <a:pPr algn="ctr"/>
            <a:r>
              <a:rPr lang="fr-FR" sz="2400" dirty="0"/>
              <a:t>Ministre de la Famille et de l’Intégration</a:t>
            </a:r>
          </a:p>
        </p:txBody>
      </p:sp>
    </p:spTree>
    <p:extLst>
      <p:ext uri="{BB962C8B-B14F-4D97-AF65-F5344CB8AC3E}">
        <p14:creationId xmlns:p14="http://schemas.microsoft.com/office/powerpoint/2010/main" val="360164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-2109"/>
            <a:ext cx="1040235" cy="319201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816321" y="2125666"/>
            <a:ext cx="6675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sz="3200" dirty="0"/>
          </a:p>
          <a:p>
            <a:endParaRPr lang="en-US" sz="2800" b="1" dirty="0"/>
          </a:p>
          <a:p>
            <a:r>
              <a:rPr lang="en-US" sz="3600" b="1" dirty="0">
                <a:solidFill>
                  <a:srgbClr val="D40A35"/>
                </a:solidFill>
              </a:rPr>
              <a:t>Marc PIRON</a:t>
            </a:r>
          </a:p>
          <a:p>
            <a:r>
              <a:rPr lang="fr-FR" sz="2400" dirty="0"/>
              <a:t>Agence Interculturelle (ASTI)</a:t>
            </a:r>
          </a:p>
          <a:p>
            <a:endParaRPr lang="en-US" sz="2400" dirty="0"/>
          </a:p>
          <a:p>
            <a:endParaRPr lang="en-US" dirty="0"/>
          </a:p>
          <a:p>
            <a:endParaRPr lang="fr-FR" dirty="0"/>
          </a:p>
          <a:p>
            <a:endParaRPr lang="fr-FR" b="1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816321" y="1822331"/>
            <a:ext cx="9182856" cy="102139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  <a:p>
            <a:r>
              <a:rPr lang="fr-FR" b="1" dirty="0"/>
              <a:t>Introduction : bref retour des réponses au formulaire d’inscription </a:t>
            </a:r>
            <a:endParaRPr lang="fr-FR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flipH="1">
            <a:off x="8347046" y="3053594"/>
            <a:ext cx="3844954" cy="38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24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-2109"/>
            <a:ext cx="1040235" cy="319201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816321" y="2125666"/>
            <a:ext cx="6675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sz="3200" dirty="0"/>
          </a:p>
          <a:p>
            <a:endParaRPr lang="en-US" sz="2800" b="1" dirty="0"/>
          </a:p>
          <a:p>
            <a:r>
              <a:rPr lang="en-US" sz="3600" b="1" dirty="0" err="1">
                <a:solidFill>
                  <a:srgbClr val="D40A35"/>
                </a:solidFill>
              </a:rPr>
              <a:t>Nénad</a:t>
            </a:r>
            <a:r>
              <a:rPr lang="en-US" sz="3600" b="1" dirty="0">
                <a:solidFill>
                  <a:srgbClr val="D40A35"/>
                </a:solidFill>
              </a:rPr>
              <a:t> DUBAJIC</a:t>
            </a:r>
          </a:p>
          <a:p>
            <a:r>
              <a:rPr lang="fr-FR" sz="2400" dirty="0"/>
              <a:t>Centre d’Etude et de Formation Interculturelles et Sociales (CEFIS)</a:t>
            </a:r>
            <a:endParaRPr lang="en-US" sz="2400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816321" y="809651"/>
            <a:ext cx="9182856" cy="203407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Monitoring des inscriptions des résidents étrangers sur les listes électorales – Illustration à l’exemple de la commune de Bettembourg  </a:t>
            </a:r>
            <a:endParaRPr lang="de-DE" b="1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flipH="1">
            <a:off x="8347046" y="3053594"/>
            <a:ext cx="3844954" cy="38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4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-2109"/>
            <a:ext cx="1040235" cy="319201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816321" y="2125666"/>
            <a:ext cx="667512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sz="3200" dirty="0"/>
          </a:p>
          <a:p>
            <a:endParaRPr lang="en-US" sz="2800" b="1" dirty="0"/>
          </a:p>
          <a:p>
            <a:r>
              <a:rPr lang="en-US" sz="3600" b="1" dirty="0">
                <a:solidFill>
                  <a:srgbClr val="D40A35"/>
                </a:solidFill>
              </a:rPr>
              <a:t>Munir RAMDEDOVIC </a:t>
            </a:r>
          </a:p>
          <a:p>
            <a:r>
              <a:rPr lang="fr-FR" sz="2400" dirty="0"/>
              <a:t>Président du Conseil National pour Etrangers (CNE)</a:t>
            </a:r>
            <a:endParaRPr lang="en-US" dirty="0"/>
          </a:p>
          <a:p>
            <a:endParaRPr lang="fr-FR" dirty="0"/>
          </a:p>
          <a:p>
            <a:endParaRPr lang="fr-FR" b="1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flipH="1">
            <a:off x="8347046" y="3053594"/>
            <a:ext cx="3844954" cy="3804407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1816321" y="1962615"/>
            <a:ext cx="9182856" cy="57986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Le rôle et l'importance des multiplicateurs en matière de sensibilisation des résidents non-luxembourgeois à s’inscrire sur les listes électorales et à participer aux prochaines élections communales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983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78E06D-C639-4F94-A512-65F04B9A4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6" t="27208" r="6549"/>
          <a:stretch/>
        </p:blipFill>
        <p:spPr>
          <a:xfrm flipH="1">
            <a:off x="2352" y="-2109"/>
            <a:ext cx="1040235" cy="319201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816321" y="1773974"/>
            <a:ext cx="71086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/>
          </a:p>
          <a:p>
            <a:endParaRPr lang="fr-FR" sz="3200" dirty="0"/>
          </a:p>
          <a:p>
            <a:endParaRPr lang="en-US" sz="2800" b="1" dirty="0"/>
          </a:p>
          <a:p>
            <a:r>
              <a:rPr lang="en-US" sz="3600" b="1" dirty="0">
                <a:solidFill>
                  <a:srgbClr val="D40A35"/>
                </a:solidFill>
              </a:rPr>
              <a:t>Michèle ZAHLEN &amp;</a:t>
            </a:r>
          </a:p>
          <a:p>
            <a:r>
              <a:rPr lang="en-US" sz="3600" b="1" dirty="0">
                <a:solidFill>
                  <a:srgbClr val="D40A35"/>
                </a:solidFill>
              </a:rPr>
              <a:t>Conny HEUERTZ</a:t>
            </a:r>
          </a:p>
          <a:p>
            <a:r>
              <a:rPr lang="fr-FR" sz="2400" dirty="0"/>
              <a:t>Département de l’intégration </a:t>
            </a:r>
          </a:p>
          <a:p>
            <a:r>
              <a:rPr lang="fr-FR" sz="2400" dirty="0"/>
              <a:t>Ministère de la Famille, de l'Intégration </a:t>
            </a:r>
          </a:p>
          <a:p>
            <a:r>
              <a:rPr lang="fr-FR" sz="2400" dirty="0"/>
              <a:t>et à la Grande Région</a:t>
            </a:r>
            <a:endParaRPr lang="en-US" sz="2400" dirty="0"/>
          </a:p>
          <a:p>
            <a:endParaRPr lang="fr-FR" dirty="0"/>
          </a:p>
          <a:p>
            <a:endParaRPr lang="fr-FR" b="1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816321" y="523160"/>
            <a:ext cx="9182856" cy="167284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Etat actuel de la campagne nationale « Je peux voter »  </a:t>
            </a:r>
            <a:endParaRPr lang="de-DE" b="1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481565B-726C-45FF-BB78-62F268904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9" t="13243" r="5069"/>
          <a:stretch/>
        </p:blipFill>
        <p:spPr>
          <a:xfrm flipH="1">
            <a:off x="8347046" y="3053594"/>
            <a:ext cx="3844954" cy="38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1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441</Words>
  <Application>Microsoft Macintosh PowerPoint</Application>
  <PresentationFormat>Grand écran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CTIE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Krapp</dc:creator>
  <cp:lastModifiedBy>Asti Ensemble</cp:lastModifiedBy>
  <cp:revision>54</cp:revision>
  <dcterms:created xsi:type="dcterms:W3CDTF">2022-06-13T14:20:49Z</dcterms:created>
  <dcterms:modified xsi:type="dcterms:W3CDTF">2022-11-10T09:55:28Z</dcterms:modified>
</cp:coreProperties>
</file>