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3" r:id="rId16"/>
    <p:sldId id="286" r:id="rId17"/>
    <p:sldId id="287" r:id="rId18"/>
    <p:sldId id="289" r:id="rId19"/>
    <p:sldId id="297" r:id="rId20"/>
  </p:sldIdLst>
  <p:sldSz cx="12192000" cy="6858000"/>
  <p:notesSz cx="6858000" cy="9144000"/>
  <p:defaultTextStyle>
    <a:defPPr>
      <a:defRPr lang="fr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6C7E"/>
    <a:srgbClr val="F4A7B0"/>
    <a:srgbClr val="39B5AC"/>
    <a:srgbClr val="656CB0"/>
    <a:srgbClr val="72C4E4"/>
    <a:srgbClr val="FF8FFC"/>
    <a:srgbClr val="F19533"/>
    <a:srgbClr val="C5D75D"/>
    <a:srgbClr val="BD9E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67"/>
  </p:normalViewPr>
  <p:slideViewPr>
    <p:cSldViewPr snapToGrid="0" snapToObjects="1">
      <p:cViewPr varScale="1">
        <p:scale>
          <a:sx n="76" d="100"/>
          <a:sy n="76" d="100"/>
        </p:scale>
        <p:origin x="216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EC2EEB-CB4F-E74A-8D16-5E340A841E05}" type="datetimeFigureOut">
              <a:rPr lang="fr-GB" smtClean="0"/>
              <a:t>2/23/21</a:t>
            </a:fld>
            <a:endParaRPr lang="fr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AA122C-2630-7C46-B68E-FAB881A803C3}" type="slidenum">
              <a:rPr lang="fr-GB" smtClean="0"/>
              <a:t>‹N°›</a:t>
            </a:fld>
            <a:endParaRPr lang="fr-GB"/>
          </a:p>
        </p:txBody>
      </p:sp>
    </p:spTree>
    <p:extLst>
      <p:ext uri="{BB962C8B-B14F-4D97-AF65-F5344CB8AC3E}">
        <p14:creationId xmlns:p14="http://schemas.microsoft.com/office/powerpoint/2010/main" val="625489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AA122C-2630-7C46-B68E-FAB881A803C3}" type="slidenum">
              <a:rPr lang="fr-GB" smtClean="0"/>
              <a:t>13</a:t>
            </a:fld>
            <a:endParaRPr lang="fr-GB"/>
          </a:p>
        </p:txBody>
      </p:sp>
    </p:spTree>
    <p:extLst>
      <p:ext uri="{BB962C8B-B14F-4D97-AF65-F5344CB8AC3E}">
        <p14:creationId xmlns:p14="http://schemas.microsoft.com/office/powerpoint/2010/main" val="4146269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B59278-866F-E242-A553-F7F881F9D3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GB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E219BDC-3F67-774F-941C-5B5C3D133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C6A7EA-6872-0A4F-87B7-BD9E5D25C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A3E4-E10B-F947-9B43-53113160B00A}" type="datetimeFigureOut">
              <a:rPr lang="fr-GB" smtClean="0"/>
              <a:t>2/23/21</a:t>
            </a:fld>
            <a:endParaRPr lang="fr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C6C2591-C6DB-E841-A109-76E3846C5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F94DDAC-35EF-064C-9B34-B8D76D5AD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50907-B5FA-5F4C-BC11-1FC3A49CFE38}" type="slidenum">
              <a:rPr lang="fr-GB" smtClean="0"/>
              <a:t>‹N°›</a:t>
            </a:fld>
            <a:endParaRPr lang="fr-GB"/>
          </a:p>
        </p:txBody>
      </p:sp>
    </p:spTree>
    <p:extLst>
      <p:ext uri="{BB962C8B-B14F-4D97-AF65-F5344CB8AC3E}">
        <p14:creationId xmlns:p14="http://schemas.microsoft.com/office/powerpoint/2010/main" val="2857868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D626CF-2483-444A-9E99-3F44B9AC8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97C71D9-E496-D347-A71A-276879D87C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C63D9EE-4F43-A044-BC88-ABC00DD90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A3E4-E10B-F947-9B43-53113160B00A}" type="datetimeFigureOut">
              <a:rPr lang="fr-GB" smtClean="0"/>
              <a:t>2/23/21</a:t>
            </a:fld>
            <a:endParaRPr lang="fr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176E13F-2223-614A-9EA1-3C8861455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C8F6AD6-6430-E244-9D58-EA190063B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50907-B5FA-5F4C-BC11-1FC3A49CFE38}" type="slidenum">
              <a:rPr lang="fr-GB" smtClean="0"/>
              <a:t>‹N°›</a:t>
            </a:fld>
            <a:endParaRPr lang="fr-GB"/>
          </a:p>
        </p:txBody>
      </p:sp>
    </p:spTree>
    <p:extLst>
      <p:ext uri="{BB962C8B-B14F-4D97-AF65-F5344CB8AC3E}">
        <p14:creationId xmlns:p14="http://schemas.microsoft.com/office/powerpoint/2010/main" val="2541886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767764B-E153-1C47-8E40-A4C4C12AAC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GB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C8D3908-F4BB-8B49-A8AF-60A45DD8C6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6F69865-E15A-B448-A313-3EEF5AD7F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A3E4-E10B-F947-9B43-53113160B00A}" type="datetimeFigureOut">
              <a:rPr lang="fr-GB" smtClean="0"/>
              <a:t>2/23/21</a:t>
            </a:fld>
            <a:endParaRPr lang="fr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2F2E70F-209A-CF4A-BE43-C2DED2F3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B44C8C-4561-994C-BFF6-CF61DFE9A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50907-B5FA-5F4C-BC11-1FC3A49CFE38}" type="slidenum">
              <a:rPr lang="fr-GB" smtClean="0"/>
              <a:t>‹N°›</a:t>
            </a:fld>
            <a:endParaRPr lang="fr-GB"/>
          </a:p>
        </p:txBody>
      </p:sp>
    </p:spTree>
    <p:extLst>
      <p:ext uri="{BB962C8B-B14F-4D97-AF65-F5344CB8AC3E}">
        <p14:creationId xmlns:p14="http://schemas.microsoft.com/office/powerpoint/2010/main" val="4066380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8387B63-26DC-6C4C-ADC9-0FEC12FE4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7A8787E-0514-EF42-9C26-4A678294B4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79E21D8-8052-8B4B-8604-EB0F84360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A3E4-E10B-F947-9B43-53113160B00A}" type="datetimeFigureOut">
              <a:rPr lang="fr-GB" smtClean="0"/>
              <a:t>2/23/21</a:t>
            </a:fld>
            <a:endParaRPr lang="fr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98008FA-C29E-024A-BBBA-BF4F25704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ADF4808-44BE-5C4A-9168-8D764CD99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50907-B5FA-5F4C-BC11-1FC3A49CFE38}" type="slidenum">
              <a:rPr lang="fr-GB" smtClean="0"/>
              <a:t>‹N°›</a:t>
            </a:fld>
            <a:endParaRPr lang="fr-GB"/>
          </a:p>
        </p:txBody>
      </p:sp>
    </p:spTree>
    <p:extLst>
      <p:ext uri="{BB962C8B-B14F-4D97-AF65-F5344CB8AC3E}">
        <p14:creationId xmlns:p14="http://schemas.microsoft.com/office/powerpoint/2010/main" val="2829990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AA4A39-39A9-FB42-93DA-B88C9377C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35C5CF9-1101-3548-BD8C-66E32088F4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5916B40-08A5-D141-B78A-4A46373AF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A3E4-E10B-F947-9B43-53113160B00A}" type="datetimeFigureOut">
              <a:rPr lang="fr-GB" smtClean="0"/>
              <a:t>2/23/21</a:t>
            </a:fld>
            <a:endParaRPr lang="fr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62EE90-62E3-6048-9C69-D39B62A1D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46F9A3D-5F29-2945-A4FD-91622E3AF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50907-B5FA-5F4C-BC11-1FC3A49CFE38}" type="slidenum">
              <a:rPr lang="fr-GB" smtClean="0"/>
              <a:t>‹N°›</a:t>
            </a:fld>
            <a:endParaRPr lang="fr-GB"/>
          </a:p>
        </p:txBody>
      </p:sp>
    </p:spTree>
    <p:extLst>
      <p:ext uri="{BB962C8B-B14F-4D97-AF65-F5344CB8AC3E}">
        <p14:creationId xmlns:p14="http://schemas.microsoft.com/office/powerpoint/2010/main" val="3778426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3C25F5-1D32-8949-B7E6-B7A44F346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B85179-D0F0-9545-B0E5-B6A7C1CB05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GB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59D1DF6-B5B9-F844-B516-F7180BFE73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GB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2D27B2A-65C7-FA4C-A662-2D0E3A5B0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A3E4-E10B-F947-9B43-53113160B00A}" type="datetimeFigureOut">
              <a:rPr lang="fr-GB" smtClean="0"/>
              <a:t>2/23/21</a:t>
            </a:fld>
            <a:endParaRPr lang="fr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064F7EC-400F-4A4D-A2E6-C1241C0ED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9456ED1-5C8C-0E47-AE20-D1C39D362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50907-B5FA-5F4C-BC11-1FC3A49CFE38}" type="slidenum">
              <a:rPr lang="fr-GB" smtClean="0"/>
              <a:t>‹N°›</a:t>
            </a:fld>
            <a:endParaRPr lang="fr-GB"/>
          </a:p>
        </p:txBody>
      </p:sp>
    </p:spTree>
    <p:extLst>
      <p:ext uri="{BB962C8B-B14F-4D97-AF65-F5344CB8AC3E}">
        <p14:creationId xmlns:p14="http://schemas.microsoft.com/office/powerpoint/2010/main" val="1489140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EBB340-0021-F949-9234-90F58F2C2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501EAFC-893E-C94E-BF03-8D1DAC12C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8FC167C-0483-A44B-852F-1CC641C5F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GB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6DC6CB5-E0C4-6649-86E1-D160AB6858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2EF177A-FEDA-334B-8A7A-71B9E46F8B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GB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E54C9D9-10A5-8A4E-BA98-6840EC552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A3E4-E10B-F947-9B43-53113160B00A}" type="datetimeFigureOut">
              <a:rPr lang="fr-GB" smtClean="0"/>
              <a:t>2/23/21</a:t>
            </a:fld>
            <a:endParaRPr lang="fr-GB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344FF58-DFC9-A948-8951-4C41466D2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GB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F306925-35D1-E246-B942-293E55523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50907-B5FA-5F4C-BC11-1FC3A49CFE38}" type="slidenum">
              <a:rPr lang="fr-GB" smtClean="0"/>
              <a:t>‹N°›</a:t>
            </a:fld>
            <a:endParaRPr lang="fr-GB"/>
          </a:p>
        </p:txBody>
      </p:sp>
    </p:spTree>
    <p:extLst>
      <p:ext uri="{BB962C8B-B14F-4D97-AF65-F5344CB8AC3E}">
        <p14:creationId xmlns:p14="http://schemas.microsoft.com/office/powerpoint/2010/main" val="3892522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8C7AB1-DF19-2F45-9F3C-449BEC54B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GB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320E0E8-7E51-8643-8A7C-6BB77188E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A3E4-E10B-F947-9B43-53113160B00A}" type="datetimeFigureOut">
              <a:rPr lang="fr-GB" smtClean="0"/>
              <a:t>2/23/21</a:t>
            </a:fld>
            <a:endParaRPr lang="fr-GB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AE87CF3-4858-3747-B4F0-623621B3C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GB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1FB34A4-6F9D-4A4D-B88D-7D0E3B631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50907-B5FA-5F4C-BC11-1FC3A49CFE38}" type="slidenum">
              <a:rPr lang="fr-GB" smtClean="0"/>
              <a:t>‹N°›</a:t>
            </a:fld>
            <a:endParaRPr lang="fr-GB"/>
          </a:p>
        </p:txBody>
      </p:sp>
    </p:spTree>
    <p:extLst>
      <p:ext uri="{BB962C8B-B14F-4D97-AF65-F5344CB8AC3E}">
        <p14:creationId xmlns:p14="http://schemas.microsoft.com/office/powerpoint/2010/main" val="679730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FE5E2D0-252E-524C-B14E-D9AFD9925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A3E4-E10B-F947-9B43-53113160B00A}" type="datetimeFigureOut">
              <a:rPr lang="fr-GB" smtClean="0"/>
              <a:t>2/23/21</a:t>
            </a:fld>
            <a:endParaRPr lang="fr-GB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C2610BC-83F5-C848-A4B9-9EC5FDA6A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GB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55621D1-A1E7-794A-B3A7-FFC8345B7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50907-B5FA-5F4C-BC11-1FC3A49CFE38}" type="slidenum">
              <a:rPr lang="fr-GB" smtClean="0"/>
              <a:t>‹N°›</a:t>
            </a:fld>
            <a:endParaRPr lang="fr-GB"/>
          </a:p>
        </p:txBody>
      </p:sp>
    </p:spTree>
    <p:extLst>
      <p:ext uri="{BB962C8B-B14F-4D97-AF65-F5344CB8AC3E}">
        <p14:creationId xmlns:p14="http://schemas.microsoft.com/office/powerpoint/2010/main" val="3152189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F0AD46-109B-E243-AFA6-4CDC6F8D1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23E7-0964-874B-9C75-109700D5C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7B9346A-4E32-6B49-A550-81A82CCDA6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C09516B-25C3-6548-B916-72BEF083C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A3E4-E10B-F947-9B43-53113160B00A}" type="datetimeFigureOut">
              <a:rPr lang="fr-GB" smtClean="0"/>
              <a:t>2/23/21</a:t>
            </a:fld>
            <a:endParaRPr lang="fr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3AA891F-2145-F442-84A1-646EC0321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990FCF2-92DF-D94D-9B5A-E04D2B95B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50907-B5FA-5F4C-BC11-1FC3A49CFE38}" type="slidenum">
              <a:rPr lang="fr-GB" smtClean="0"/>
              <a:t>‹N°›</a:t>
            </a:fld>
            <a:endParaRPr lang="fr-GB"/>
          </a:p>
        </p:txBody>
      </p:sp>
    </p:spTree>
    <p:extLst>
      <p:ext uri="{BB962C8B-B14F-4D97-AF65-F5344CB8AC3E}">
        <p14:creationId xmlns:p14="http://schemas.microsoft.com/office/powerpoint/2010/main" val="2846817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B7A073-1E44-8A47-BC01-EB8A48108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GB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F0D5EE0-7A42-EF48-8618-3031654205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GB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01ADCFA-C9CC-5345-A160-B5B82246B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96DAB14-040B-4143-9294-77EC90418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AA3E4-E10B-F947-9B43-53113160B00A}" type="datetimeFigureOut">
              <a:rPr lang="fr-GB" smtClean="0"/>
              <a:t>2/23/21</a:t>
            </a:fld>
            <a:endParaRPr lang="fr-GB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B23F8EF-F31A-894B-B6A0-8713D0053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GB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03B8B98-4691-2942-9FEB-E36147B03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50907-B5FA-5F4C-BC11-1FC3A49CFE38}" type="slidenum">
              <a:rPr lang="fr-GB" smtClean="0"/>
              <a:t>‹N°›</a:t>
            </a:fld>
            <a:endParaRPr lang="fr-GB"/>
          </a:p>
        </p:txBody>
      </p:sp>
    </p:spTree>
    <p:extLst>
      <p:ext uri="{BB962C8B-B14F-4D97-AF65-F5344CB8AC3E}">
        <p14:creationId xmlns:p14="http://schemas.microsoft.com/office/powerpoint/2010/main" val="2786004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C6CA2B2-74E4-0746-B159-68D39939F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GB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E5E3736-D254-6549-BC42-7A974DB9D2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GB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8C6CDF7-C092-0A4E-937E-62B19817C2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2AA3E4-E10B-F947-9B43-53113160B00A}" type="datetimeFigureOut">
              <a:rPr lang="fr-GB" smtClean="0"/>
              <a:t>2/23/21</a:t>
            </a:fld>
            <a:endParaRPr lang="fr-GB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22358D2-8A7A-2B44-A5F5-AE2B5D89B5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7EC3E99-0AE9-A74D-A642-E78E411C2B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50907-B5FA-5F4C-BC11-1FC3A49CFE38}" type="slidenum">
              <a:rPr lang="fr-GB" smtClean="0"/>
              <a:t>‹N°›</a:t>
            </a:fld>
            <a:endParaRPr lang="fr-GB"/>
          </a:p>
        </p:txBody>
      </p:sp>
    </p:spTree>
    <p:extLst>
      <p:ext uri="{BB962C8B-B14F-4D97-AF65-F5344CB8AC3E}">
        <p14:creationId xmlns:p14="http://schemas.microsoft.com/office/powerpoint/2010/main" val="1060569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agence.interculturelle@asti.lu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hyperlink" Target="http://www.asti.lu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gi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A0DFCF82-0965-2540-80C6-0776DEE6E8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629" t="39071" r="37413" b="37899"/>
          <a:stretch/>
        </p:blipFill>
        <p:spPr>
          <a:xfrm>
            <a:off x="4721628" y="3125585"/>
            <a:ext cx="3042459" cy="157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00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0A8BD353-197C-3640-B001-EE8D8E361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2532"/>
            <a:ext cx="12190611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D0C8FC0-F7AF-EB40-A401-441410945B54}"/>
              </a:ext>
            </a:extLst>
          </p:cNvPr>
          <p:cNvSpPr txBox="1"/>
          <p:nvPr/>
        </p:nvSpPr>
        <p:spPr>
          <a:xfrm>
            <a:off x="672662" y="5944849"/>
            <a:ext cx="4992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72C4E4"/>
                </a:solidFill>
                <a:latin typeface="Flama" pitchFamily="2" charset="77"/>
              </a:rPr>
              <a:t>Waat</a:t>
            </a:r>
            <a:r>
              <a:rPr lang="fr-FR" dirty="0">
                <a:solidFill>
                  <a:srgbClr val="72C4E4"/>
                </a:solidFill>
                <a:latin typeface="Flama" pitchFamily="2" charset="77"/>
              </a:rPr>
              <a:t> </a:t>
            </a:r>
            <a:r>
              <a:rPr lang="fr-FR" dirty="0" err="1">
                <a:solidFill>
                  <a:srgbClr val="72C4E4"/>
                </a:solidFill>
                <a:latin typeface="Flama" pitchFamily="2" charset="77"/>
              </a:rPr>
              <a:t>mécht</a:t>
            </a:r>
            <a:r>
              <a:rPr lang="fr-FR" dirty="0">
                <a:solidFill>
                  <a:srgbClr val="72C4E4"/>
                </a:solidFill>
                <a:latin typeface="Flama" pitchFamily="2" charset="77"/>
              </a:rPr>
              <a:t> </a:t>
            </a:r>
            <a:r>
              <a:rPr lang="fr-FR" dirty="0" err="1">
                <a:solidFill>
                  <a:srgbClr val="72C4E4"/>
                </a:solidFill>
                <a:latin typeface="Flama" pitchFamily="2" charset="77"/>
              </a:rPr>
              <a:t>een</a:t>
            </a:r>
            <a:r>
              <a:rPr lang="fr-FR" dirty="0">
                <a:solidFill>
                  <a:srgbClr val="72C4E4"/>
                </a:solidFill>
                <a:latin typeface="Flama" pitchFamily="2" charset="77"/>
              </a:rPr>
              <a:t> an </a:t>
            </a:r>
            <a:r>
              <a:rPr lang="fr-FR" dirty="0" err="1">
                <a:solidFill>
                  <a:srgbClr val="72C4E4"/>
                </a:solidFill>
                <a:latin typeface="Flama" pitchFamily="2" charset="77"/>
              </a:rPr>
              <a:t>engem</a:t>
            </a:r>
            <a:r>
              <a:rPr lang="fr-FR" dirty="0">
                <a:solidFill>
                  <a:srgbClr val="72C4E4"/>
                </a:solidFill>
                <a:latin typeface="Flama" pitchFamily="2" charset="77"/>
              </a:rPr>
              <a:t> LOKAL?</a:t>
            </a:r>
          </a:p>
          <a:p>
            <a:endParaRPr lang="fr-GB" dirty="0">
              <a:solidFill>
                <a:srgbClr val="ED6C7E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B58B096-B066-5744-81A9-316E3FE6FC95}"/>
              </a:ext>
            </a:extLst>
          </p:cNvPr>
          <p:cNvSpPr txBox="1"/>
          <p:nvPr/>
        </p:nvSpPr>
        <p:spPr>
          <a:xfrm>
            <a:off x="672662" y="652924"/>
            <a:ext cx="74518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b="1" dirty="0">
                <a:latin typeface="Flama" pitchFamily="2" charset="77"/>
              </a:rPr>
              <a:t>Ateliers créatifs:</a:t>
            </a:r>
            <a:r>
              <a:rPr lang="fr-FR" dirty="0">
                <a:latin typeface="Flama" pitchFamily="2" charset="77"/>
              </a:rPr>
              <a:t> peinture, sculpture, patchwork, bijoux, soirées littéraires, musique, </a:t>
            </a:r>
            <a:r>
              <a:rPr lang="fr-FR" dirty="0" err="1">
                <a:latin typeface="Flama" pitchFamily="2" charset="77"/>
              </a:rPr>
              <a:t>karaoke</a:t>
            </a:r>
            <a:r>
              <a:rPr lang="fr-FR" dirty="0">
                <a:latin typeface="Flama" pitchFamily="2" charset="77"/>
              </a:rPr>
              <a:t>/</a:t>
            </a:r>
            <a:r>
              <a:rPr lang="fr-FR" dirty="0" err="1">
                <a:latin typeface="Flama" pitchFamily="2" charset="77"/>
              </a:rPr>
              <a:t>choraoke</a:t>
            </a:r>
            <a:endParaRPr lang="fr-FR" dirty="0">
              <a:latin typeface="Flama" pitchFamily="2" charset="77"/>
            </a:endParaRPr>
          </a:p>
          <a:p>
            <a:pPr marL="285750" indent="-285750">
              <a:buFontTx/>
              <a:buChar char="-"/>
            </a:pPr>
            <a:r>
              <a:rPr lang="fr-FR" b="1" dirty="0">
                <a:latin typeface="Flama" pitchFamily="2" charset="77"/>
              </a:rPr>
              <a:t>Sports et détente:</a:t>
            </a:r>
            <a:r>
              <a:rPr lang="fr-FR" dirty="0">
                <a:latin typeface="Flama" pitchFamily="2" charset="77"/>
              </a:rPr>
              <a:t> Yoga, </a:t>
            </a:r>
            <a:r>
              <a:rPr lang="fr-FR" dirty="0" err="1">
                <a:latin typeface="Flama" pitchFamily="2" charset="77"/>
              </a:rPr>
              <a:t>Pilates</a:t>
            </a:r>
            <a:r>
              <a:rPr lang="fr-FR" dirty="0">
                <a:latin typeface="Flama" pitchFamily="2" charset="77"/>
              </a:rPr>
              <a:t>, école du dos, exercices de relaxation ou de concentration</a:t>
            </a:r>
          </a:p>
          <a:p>
            <a:pPr marL="285750" indent="-285750">
              <a:buFontTx/>
              <a:buChar char="-"/>
            </a:pPr>
            <a:r>
              <a:rPr lang="fr-FR" b="1" dirty="0">
                <a:latin typeface="Flama" pitchFamily="2" charset="77"/>
              </a:rPr>
              <a:t>Santé mentale: </a:t>
            </a:r>
            <a:r>
              <a:rPr lang="fr-FR" dirty="0">
                <a:latin typeface="Flama" pitchFamily="2" charset="77"/>
              </a:rPr>
              <a:t>entraînement de la mémoire, échange entre patients,</a:t>
            </a:r>
          </a:p>
        </p:txBody>
      </p:sp>
      <p:pic>
        <p:nvPicPr>
          <p:cNvPr id="9" name="Picture 2" descr="Bildergebnis für atelier créatif">
            <a:extLst>
              <a:ext uri="{FF2B5EF4-FFF2-40B4-BE49-F238E27FC236}">
                <a16:creationId xmlns:a16="http://schemas.microsoft.com/office/drawing/2014/main" id="{B62A2AD4-ED7B-334D-B139-9DC9E607F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62" y="2393416"/>
            <a:ext cx="2429065" cy="235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Bildergebnis für choraoke">
            <a:extLst>
              <a:ext uri="{FF2B5EF4-FFF2-40B4-BE49-F238E27FC236}">
                <a16:creationId xmlns:a16="http://schemas.microsoft.com/office/drawing/2014/main" id="{01B86041-DBFE-7246-97DF-9198C5922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43" y="2393413"/>
            <a:ext cx="3529895" cy="235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Bildergebnis für pilates">
            <a:extLst>
              <a:ext uri="{FF2B5EF4-FFF2-40B4-BE49-F238E27FC236}">
                <a16:creationId xmlns:a16="http://schemas.microsoft.com/office/drawing/2014/main" id="{1999E18B-3F1D-3743-A93D-ED0D0B1B11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3" t="1025" r="11554"/>
          <a:stretch/>
        </p:blipFill>
        <p:spPr bwMode="auto">
          <a:xfrm>
            <a:off x="5534103" y="2393415"/>
            <a:ext cx="3507799" cy="23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Bildergebnis für exercices mémoire">
            <a:extLst>
              <a:ext uri="{FF2B5EF4-FFF2-40B4-BE49-F238E27FC236}">
                <a16:creationId xmlns:a16="http://schemas.microsoft.com/office/drawing/2014/main" id="{04A69859-4795-E042-9AD3-CA761375E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902" y="2388369"/>
            <a:ext cx="1264787" cy="236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2112C61-A905-4B42-91DE-7BF721EF6EA1}"/>
              </a:ext>
            </a:extLst>
          </p:cNvPr>
          <p:cNvSpPr txBox="1"/>
          <p:nvPr/>
        </p:nvSpPr>
        <p:spPr>
          <a:xfrm>
            <a:off x="9347200" y="5944849"/>
            <a:ext cx="959489" cy="10994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6109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24FD1A50-46E8-E547-A2F9-E6CFD6CB0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" y="0"/>
            <a:ext cx="12190611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AE88CF0-095D-344C-81F2-2255A0433DEA}"/>
              </a:ext>
            </a:extLst>
          </p:cNvPr>
          <p:cNvSpPr txBox="1"/>
          <p:nvPr/>
        </p:nvSpPr>
        <p:spPr>
          <a:xfrm>
            <a:off x="672662" y="5944849"/>
            <a:ext cx="4992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72C4E4"/>
                </a:solidFill>
                <a:latin typeface="Flama" pitchFamily="2" charset="77"/>
              </a:rPr>
              <a:t>Waat</a:t>
            </a:r>
            <a:r>
              <a:rPr lang="fr-FR" dirty="0">
                <a:solidFill>
                  <a:srgbClr val="72C4E4"/>
                </a:solidFill>
                <a:latin typeface="Flama" pitchFamily="2" charset="77"/>
              </a:rPr>
              <a:t> </a:t>
            </a:r>
            <a:r>
              <a:rPr lang="fr-FR" dirty="0" err="1">
                <a:solidFill>
                  <a:srgbClr val="72C4E4"/>
                </a:solidFill>
                <a:latin typeface="Flama" pitchFamily="2" charset="77"/>
              </a:rPr>
              <a:t>mécht</a:t>
            </a:r>
            <a:r>
              <a:rPr lang="fr-FR" dirty="0">
                <a:solidFill>
                  <a:srgbClr val="72C4E4"/>
                </a:solidFill>
                <a:latin typeface="Flama" pitchFamily="2" charset="77"/>
              </a:rPr>
              <a:t> </a:t>
            </a:r>
            <a:r>
              <a:rPr lang="fr-FR" dirty="0" err="1">
                <a:solidFill>
                  <a:srgbClr val="72C4E4"/>
                </a:solidFill>
                <a:latin typeface="Flama" pitchFamily="2" charset="77"/>
              </a:rPr>
              <a:t>een</a:t>
            </a:r>
            <a:r>
              <a:rPr lang="fr-FR" dirty="0">
                <a:solidFill>
                  <a:srgbClr val="72C4E4"/>
                </a:solidFill>
                <a:latin typeface="Flama" pitchFamily="2" charset="77"/>
              </a:rPr>
              <a:t> an </a:t>
            </a:r>
            <a:r>
              <a:rPr lang="fr-FR" dirty="0" err="1">
                <a:solidFill>
                  <a:srgbClr val="72C4E4"/>
                </a:solidFill>
                <a:latin typeface="Flama" pitchFamily="2" charset="77"/>
              </a:rPr>
              <a:t>engem</a:t>
            </a:r>
            <a:r>
              <a:rPr lang="fr-FR" dirty="0">
                <a:solidFill>
                  <a:srgbClr val="72C4E4"/>
                </a:solidFill>
                <a:latin typeface="Flama" pitchFamily="2" charset="77"/>
              </a:rPr>
              <a:t> LOKAL?</a:t>
            </a:r>
          </a:p>
          <a:p>
            <a:endParaRPr lang="fr-GB" dirty="0">
              <a:solidFill>
                <a:srgbClr val="ED6C7E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7DE9268-8B0D-2643-AA98-FC3F8562B362}"/>
              </a:ext>
            </a:extLst>
          </p:cNvPr>
          <p:cNvSpPr txBox="1"/>
          <p:nvPr/>
        </p:nvSpPr>
        <p:spPr>
          <a:xfrm>
            <a:off x="672662" y="652924"/>
            <a:ext cx="86072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b="1" dirty="0">
                <a:latin typeface="Flama" pitchFamily="2" charset="77"/>
              </a:rPr>
              <a:t>Gastronomie: </a:t>
            </a:r>
            <a:r>
              <a:rPr lang="fr-FR" dirty="0">
                <a:latin typeface="Flama" pitchFamily="2" charset="77"/>
              </a:rPr>
              <a:t>cuisines du monde, soirées de dégustation, ateliers de pâtisserie, </a:t>
            </a:r>
            <a:r>
              <a:rPr lang="fr-FR" dirty="0" err="1">
                <a:latin typeface="Flama" pitchFamily="2" charset="77"/>
              </a:rPr>
              <a:t>oenologie</a:t>
            </a:r>
            <a:r>
              <a:rPr lang="fr-FR" dirty="0">
                <a:latin typeface="Flama" pitchFamily="2" charset="77"/>
              </a:rPr>
              <a:t>,</a:t>
            </a:r>
          </a:p>
          <a:p>
            <a:pPr marL="285750" indent="-285750">
              <a:buFontTx/>
              <a:buChar char="-"/>
            </a:pPr>
            <a:r>
              <a:rPr lang="fr-FR" b="1" dirty="0">
                <a:latin typeface="Flama" pitchFamily="2" charset="77"/>
              </a:rPr>
              <a:t>Activités extérieures: </a:t>
            </a:r>
            <a:r>
              <a:rPr lang="fr-FR" dirty="0">
                <a:latin typeface="Flama" pitchFamily="2" charset="77"/>
              </a:rPr>
              <a:t>groupes de randonnée, jardin communautaire, cours de jardinage, fabrication de jus et confitures, </a:t>
            </a:r>
            <a:r>
              <a:rPr lang="fr-FR" dirty="0" err="1">
                <a:latin typeface="Flama" pitchFamily="2" charset="77"/>
              </a:rPr>
              <a:t>Nordic</a:t>
            </a:r>
            <a:r>
              <a:rPr lang="fr-FR" dirty="0">
                <a:latin typeface="Flama" pitchFamily="2" charset="77"/>
              </a:rPr>
              <a:t> </a:t>
            </a:r>
            <a:r>
              <a:rPr lang="fr-FR" dirty="0" err="1">
                <a:latin typeface="Flama" pitchFamily="2" charset="77"/>
              </a:rPr>
              <a:t>Walking</a:t>
            </a:r>
            <a:r>
              <a:rPr lang="fr-FR" dirty="0">
                <a:latin typeface="Flama" pitchFamily="2" charset="77"/>
              </a:rPr>
              <a:t>, activités ludiques pour enfants, raviver et embellir l’espace public,</a:t>
            </a:r>
          </a:p>
          <a:p>
            <a:pPr marL="285750" indent="-285750">
              <a:buFontTx/>
              <a:buChar char="-"/>
            </a:pPr>
            <a:r>
              <a:rPr lang="fr-FR" b="1" dirty="0">
                <a:latin typeface="Flama" pitchFamily="2" charset="77"/>
              </a:rPr>
              <a:t>Services: </a:t>
            </a:r>
            <a:r>
              <a:rPr lang="fr-FR" dirty="0">
                <a:latin typeface="Flama" pitchFamily="2" charset="77"/>
              </a:rPr>
              <a:t>entraide de voisinage, locaux pour réunions d’associations, organisation covoiturage, réception de colis, service petites annonces,</a:t>
            </a:r>
          </a:p>
        </p:txBody>
      </p:sp>
      <p:pic>
        <p:nvPicPr>
          <p:cNvPr id="13" name="Picture 2" descr="https://integratioun.lu/wp-content/uploads/2018/10/cuisine-monde-3.jpg">
            <a:extLst>
              <a:ext uri="{FF2B5EF4-FFF2-40B4-BE49-F238E27FC236}">
                <a16:creationId xmlns:a16="http://schemas.microsoft.com/office/drawing/2014/main" id="{5BE76325-532A-574A-B3BC-26A12CE4A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62" y="2904611"/>
            <a:ext cx="3889827" cy="196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Bildergebnis für jardin communautaire">
            <a:extLst>
              <a:ext uri="{FF2B5EF4-FFF2-40B4-BE49-F238E27FC236}">
                <a16:creationId xmlns:a16="http://schemas.microsoft.com/office/drawing/2014/main" id="{5710B417-ED34-4E49-A104-76C45BBEF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489" y="2898785"/>
            <a:ext cx="3064933" cy="197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Bildergebnis für réception colis">
            <a:extLst>
              <a:ext uri="{FF2B5EF4-FFF2-40B4-BE49-F238E27FC236}">
                <a16:creationId xmlns:a16="http://schemas.microsoft.com/office/drawing/2014/main" id="{F044B0FC-BB95-2140-B40D-BDD0B40F1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422" y="2912519"/>
            <a:ext cx="2942167" cy="196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87BDAA8-C320-CA4D-BDDB-65B06F73457E}"/>
              </a:ext>
            </a:extLst>
          </p:cNvPr>
          <p:cNvSpPr txBox="1"/>
          <p:nvPr/>
        </p:nvSpPr>
        <p:spPr>
          <a:xfrm>
            <a:off x="9279924" y="5638800"/>
            <a:ext cx="1032476" cy="10837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15293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D3A5DF-B9E6-3944-B67F-53343F2B2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GB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E2537C-DF6A-2640-928F-C1D2E8CC4A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GB"/>
          </a:p>
        </p:txBody>
      </p:sp>
      <p:pic>
        <p:nvPicPr>
          <p:cNvPr id="4" name="Image 3" descr="Une image contenant capture d’écran, dessin&#10;&#10;Description générée automatiquement">
            <a:extLst>
              <a:ext uri="{FF2B5EF4-FFF2-40B4-BE49-F238E27FC236}">
                <a16:creationId xmlns:a16="http://schemas.microsoft.com/office/drawing/2014/main" id="{37B8B911-2C9D-B844-92D5-9EFE78847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" y="0"/>
            <a:ext cx="12190611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DB779D2-EDD9-7441-B425-E9629B9F2B3D}"/>
              </a:ext>
            </a:extLst>
          </p:cNvPr>
          <p:cNvSpPr txBox="1"/>
          <p:nvPr/>
        </p:nvSpPr>
        <p:spPr>
          <a:xfrm>
            <a:off x="1171902" y="1755706"/>
            <a:ext cx="984819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3000" b="1" dirty="0">
              <a:solidFill>
                <a:srgbClr val="F19533"/>
              </a:solidFill>
              <a:latin typeface="Flama Basic" pitchFamily="2" charset="77"/>
            </a:endParaRPr>
          </a:p>
          <a:p>
            <a:pPr algn="ctr"/>
            <a:r>
              <a:rPr lang="fr-FR" sz="3200" b="1" dirty="0" err="1">
                <a:solidFill>
                  <a:srgbClr val="F19533"/>
                </a:solidFill>
                <a:latin typeface="Flama" pitchFamily="2" charset="77"/>
              </a:rPr>
              <a:t>Wéi</a:t>
            </a:r>
            <a:r>
              <a:rPr lang="fr-FR" sz="3200" b="1" dirty="0">
                <a:solidFill>
                  <a:srgbClr val="F19533"/>
                </a:solidFill>
                <a:latin typeface="Flama" pitchFamily="2" charset="77"/>
              </a:rPr>
              <a:t> e LOKAL?</a:t>
            </a:r>
            <a:endParaRPr lang="fr-FR" sz="3200" dirty="0">
              <a:solidFill>
                <a:srgbClr val="F19533"/>
              </a:solidFill>
              <a:latin typeface="Flama" pitchFamily="2" charset="77"/>
            </a:endParaRPr>
          </a:p>
          <a:p>
            <a:pPr algn="ctr"/>
            <a:endParaRPr lang="fr-GB" sz="3000" b="1" dirty="0">
              <a:solidFill>
                <a:srgbClr val="F19533"/>
              </a:solidFill>
              <a:latin typeface="Flama Basic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18347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D5E9F37-C690-4247-8783-2B33C1B32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" y="16933"/>
            <a:ext cx="12190611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09D62D0-ECE6-744D-BC35-09C028FA1088}"/>
              </a:ext>
            </a:extLst>
          </p:cNvPr>
          <p:cNvSpPr txBox="1"/>
          <p:nvPr/>
        </p:nvSpPr>
        <p:spPr>
          <a:xfrm>
            <a:off x="672662" y="5944849"/>
            <a:ext cx="4992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F19533"/>
                </a:solidFill>
                <a:latin typeface="Flama" pitchFamily="2" charset="77"/>
              </a:rPr>
              <a:t>Wéi</a:t>
            </a:r>
            <a:r>
              <a:rPr lang="fr-FR" dirty="0">
                <a:solidFill>
                  <a:srgbClr val="F19533"/>
                </a:solidFill>
                <a:latin typeface="Flama" pitchFamily="2" charset="77"/>
              </a:rPr>
              <a:t> e LOKAL?</a:t>
            </a:r>
          </a:p>
          <a:p>
            <a:endParaRPr lang="fr-GB" dirty="0">
              <a:solidFill>
                <a:srgbClr val="F19533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50B4D7B-49DD-D04C-9B43-D7E140B0174B}"/>
              </a:ext>
            </a:extLst>
          </p:cNvPr>
          <p:cNvSpPr txBox="1"/>
          <p:nvPr/>
        </p:nvSpPr>
        <p:spPr>
          <a:xfrm>
            <a:off x="672662" y="869438"/>
            <a:ext cx="56787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>
                <a:latin typeface="Flama" pitchFamily="2" charset="77"/>
              </a:rPr>
              <a:t>Simple maison d’habitation</a:t>
            </a:r>
          </a:p>
          <a:p>
            <a:pPr marL="285750" indent="-285750">
              <a:buFontTx/>
              <a:buChar char="-"/>
            </a:pPr>
            <a:r>
              <a:rPr lang="fr-FR" dirty="0">
                <a:latin typeface="Flama" pitchFamily="2" charset="77"/>
              </a:rPr>
              <a:t>Centre culturel ou centre citoyen sous-utilisé</a:t>
            </a:r>
          </a:p>
          <a:p>
            <a:pPr marL="285750" indent="-285750">
              <a:buFontTx/>
              <a:buChar char="-"/>
            </a:pPr>
            <a:r>
              <a:rPr lang="fr-FR" dirty="0">
                <a:latin typeface="Flama" pitchFamily="2" charset="77"/>
              </a:rPr>
              <a:t>Site industriel désaffecté</a:t>
            </a:r>
          </a:p>
          <a:p>
            <a:pPr marL="285750" indent="-285750">
              <a:buFontTx/>
              <a:buChar char="-"/>
            </a:pPr>
            <a:r>
              <a:rPr lang="fr-FR" dirty="0">
                <a:latin typeface="Flama" pitchFamily="2" charset="77"/>
              </a:rPr>
              <a:t>Edifices remarquables (églises, presbytères, caserne pompiers désaffectée, etc.)</a:t>
            </a:r>
          </a:p>
          <a:p>
            <a:pPr marL="285750" indent="-285750">
              <a:buFontTx/>
              <a:buChar char="-"/>
            </a:pPr>
            <a:r>
              <a:rPr lang="fr-FR" dirty="0">
                <a:latin typeface="Flama" pitchFamily="2" charset="77"/>
              </a:rPr>
              <a:t>Constructions modulaires ou nomades</a:t>
            </a:r>
          </a:p>
          <a:p>
            <a:pPr marL="285750" indent="-285750">
              <a:buFontTx/>
              <a:buChar char="-"/>
            </a:pPr>
            <a:r>
              <a:rPr lang="fr-FR" dirty="0">
                <a:latin typeface="Flama" pitchFamily="2" charset="77"/>
              </a:rPr>
              <a:t>Chalets</a:t>
            </a:r>
          </a:p>
          <a:p>
            <a:pPr marL="285750" indent="-285750">
              <a:buFontTx/>
              <a:buChar char="-"/>
            </a:pPr>
            <a:r>
              <a:rPr lang="fr-FR" dirty="0">
                <a:latin typeface="Flama" pitchFamily="2" charset="77"/>
              </a:rPr>
              <a:t>….</a:t>
            </a:r>
          </a:p>
        </p:txBody>
      </p:sp>
      <p:pic>
        <p:nvPicPr>
          <p:cNvPr id="8" name="Picture 2" descr="Bildergebnis für église">
            <a:extLst>
              <a:ext uri="{FF2B5EF4-FFF2-40B4-BE49-F238E27FC236}">
                <a16:creationId xmlns:a16="http://schemas.microsoft.com/office/drawing/2014/main" id="{F5E5B3F3-A8BC-2D41-8CD7-D13DA1571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681" y="869885"/>
            <a:ext cx="1704196" cy="227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ildergebnis für ancienne caserne pompiers esch">
            <a:extLst>
              <a:ext uri="{FF2B5EF4-FFF2-40B4-BE49-F238E27FC236}">
                <a16:creationId xmlns:a16="http://schemas.microsoft.com/office/drawing/2014/main" id="{0E7103B9-D511-AD49-860E-F0A8E208976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7" t="2594" r="2825" b="10064"/>
          <a:stretch/>
        </p:blipFill>
        <p:spPr bwMode="auto">
          <a:xfrm>
            <a:off x="8594877" y="869438"/>
            <a:ext cx="2788537" cy="177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Bildergebnis für maison mitoyenne">
            <a:extLst>
              <a:ext uri="{FF2B5EF4-FFF2-40B4-BE49-F238E27FC236}">
                <a16:creationId xmlns:a16="http://schemas.microsoft.com/office/drawing/2014/main" id="{652BF857-7457-4845-AC8A-54AD0994EB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3" r="13453" b="11319"/>
          <a:stretch/>
        </p:blipFill>
        <p:spPr bwMode="auto">
          <a:xfrm>
            <a:off x="6890681" y="3151962"/>
            <a:ext cx="1704196" cy="136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Bildergebnis für centre citoyen drescherhaus">
            <a:extLst>
              <a:ext uri="{FF2B5EF4-FFF2-40B4-BE49-F238E27FC236}">
                <a16:creationId xmlns:a16="http://schemas.microsoft.com/office/drawing/2014/main" id="{BBAB1146-C73C-1747-AC02-0614CD3F0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421" y="2626855"/>
            <a:ext cx="2753448" cy="1889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Ähnliches Foto">
            <a:extLst>
              <a:ext uri="{FF2B5EF4-FFF2-40B4-BE49-F238E27FC236}">
                <a16:creationId xmlns:a16="http://schemas.microsoft.com/office/drawing/2014/main" id="{DC3FC98A-0448-7B44-88DD-F61984FEEE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5" r="697" b="7956"/>
          <a:stretch/>
        </p:blipFill>
        <p:spPr bwMode="auto">
          <a:xfrm>
            <a:off x="600177" y="3437180"/>
            <a:ext cx="2036685" cy="110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4" descr="Bildergebnis für construction modulaire">
            <a:extLst>
              <a:ext uri="{FF2B5EF4-FFF2-40B4-BE49-F238E27FC236}">
                <a16:creationId xmlns:a16="http://schemas.microsoft.com/office/drawing/2014/main" id="{870DF36F-F1A4-C044-B08C-469E31BF6E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" b="27681"/>
          <a:stretch/>
        </p:blipFill>
        <p:spPr bwMode="auto">
          <a:xfrm>
            <a:off x="2636216" y="3448000"/>
            <a:ext cx="2294395" cy="108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Bildergebnis für hütte">
            <a:extLst>
              <a:ext uri="{FF2B5EF4-FFF2-40B4-BE49-F238E27FC236}">
                <a16:creationId xmlns:a16="http://schemas.microsoft.com/office/drawing/2014/main" id="{6D69CF0B-0866-3C43-AB90-E178307203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9"/>
          <a:stretch/>
        </p:blipFill>
        <p:spPr bwMode="auto">
          <a:xfrm>
            <a:off x="4930611" y="3429000"/>
            <a:ext cx="1420762" cy="108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474A9ED-3E42-B949-A369-9BEB4DA486B7}"/>
              </a:ext>
            </a:extLst>
          </p:cNvPr>
          <p:cNvSpPr txBox="1"/>
          <p:nvPr/>
        </p:nvSpPr>
        <p:spPr>
          <a:xfrm>
            <a:off x="9313333" y="5723467"/>
            <a:ext cx="1049867" cy="8677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800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381A2CE-2800-0748-BC34-23556622A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" y="0"/>
            <a:ext cx="12190611" cy="6858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EA94052-61B0-474D-BC65-3BD3A6E31F86}"/>
              </a:ext>
            </a:extLst>
          </p:cNvPr>
          <p:cNvSpPr txBox="1"/>
          <p:nvPr/>
        </p:nvSpPr>
        <p:spPr>
          <a:xfrm>
            <a:off x="672661" y="869437"/>
            <a:ext cx="46511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b="1" dirty="0">
                <a:latin typeface="Flama" pitchFamily="2" charset="77"/>
              </a:rPr>
              <a:t>Propriété de la commune ou location </a:t>
            </a:r>
            <a:r>
              <a:rPr lang="fr-FR" dirty="0">
                <a:latin typeface="Flama" pitchFamily="2" charset="77"/>
              </a:rPr>
              <a:t>(p.ex. café ou commerce abandonné en situation centrale)</a:t>
            </a:r>
          </a:p>
          <a:p>
            <a:pPr marL="285750" indent="-285750">
              <a:buFontTx/>
              <a:buChar char="-"/>
            </a:pPr>
            <a:r>
              <a:rPr lang="fr-FR" b="1" dirty="0">
                <a:latin typeface="Flama" pitchFamily="2" charset="77"/>
              </a:rPr>
              <a:t>Rénovation et décoration conjointe et collective </a:t>
            </a:r>
            <a:r>
              <a:rPr lang="fr-FR" dirty="0">
                <a:latin typeface="Flama" pitchFamily="2" charset="77"/>
              </a:rPr>
              <a:t>(futurs usagers, services communaux, entreprises locales, etc.)</a:t>
            </a:r>
          </a:p>
          <a:p>
            <a:pPr marL="285750" indent="-285750">
              <a:buFontTx/>
              <a:buChar char="-"/>
            </a:pPr>
            <a:r>
              <a:rPr lang="fr-FR" dirty="0">
                <a:latin typeface="Flama" pitchFamily="2" charset="77"/>
              </a:rPr>
              <a:t>Respect des principes de </a:t>
            </a:r>
            <a:r>
              <a:rPr lang="fr-FR" b="1" dirty="0">
                <a:latin typeface="Flama" pitchFamily="2" charset="77"/>
              </a:rPr>
              <a:t>l’économie circulaire, de l’écoresponsabilité</a:t>
            </a:r>
            <a:r>
              <a:rPr lang="fr-FR" dirty="0">
                <a:latin typeface="Flama" pitchFamily="2" charset="77"/>
              </a:rPr>
              <a:t>, de l’action collective et du soutien mutuel</a:t>
            </a:r>
          </a:p>
          <a:p>
            <a:pPr marL="285750" indent="-285750">
              <a:buFontTx/>
              <a:buChar char="-"/>
            </a:pPr>
            <a:r>
              <a:rPr lang="fr-FR" b="1" dirty="0">
                <a:latin typeface="Flama" pitchFamily="2" charset="77"/>
              </a:rPr>
              <a:t>Budget public ou collecte de fonds, de matériel ou de meubles </a:t>
            </a:r>
            <a:r>
              <a:rPr lang="fr-FR" dirty="0">
                <a:latin typeface="Flama" pitchFamily="2" charset="77"/>
              </a:rPr>
              <a:t>pour l’aménagement et l’ameublement</a:t>
            </a:r>
          </a:p>
        </p:txBody>
      </p:sp>
      <p:pic>
        <p:nvPicPr>
          <p:cNvPr id="10" name="Picture 2" descr="Bildergebnis für maison décorée cocoon">
            <a:extLst>
              <a:ext uri="{FF2B5EF4-FFF2-40B4-BE49-F238E27FC236}">
                <a16:creationId xmlns:a16="http://schemas.microsoft.com/office/drawing/2014/main" id="{502F1F4F-F0B1-8849-BABF-79E6A80421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" r="4418"/>
          <a:stretch/>
        </p:blipFill>
        <p:spPr bwMode="auto">
          <a:xfrm>
            <a:off x="5897436" y="2767040"/>
            <a:ext cx="3160054" cy="187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ildergebnis für benu esch">
            <a:extLst>
              <a:ext uri="{FF2B5EF4-FFF2-40B4-BE49-F238E27FC236}">
                <a16:creationId xmlns:a16="http://schemas.microsoft.com/office/drawing/2014/main" id="{082BC9C7-2E60-2F45-874C-96124D4891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9" t="21" r="-1" b="21"/>
          <a:stretch/>
        </p:blipFill>
        <p:spPr bwMode="auto">
          <a:xfrm>
            <a:off x="5887975" y="892647"/>
            <a:ext cx="3169515" cy="187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Bildergebnis für deco recycling cosy">
            <a:extLst>
              <a:ext uri="{FF2B5EF4-FFF2-40B4-BE49-F238E27FC236}">
                <a16:creationId xmlns:a16="http://schemas.microsoft.com/office/drawing/2014/main" id="{5E46CEB8-636C-4A43-9055-E484B79B26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" t="36003" r="-5285" b="-8502"/>
          <a:stretch/>
        </p:blipFill>
        <p:spPr bwMode="auto">
          <a:xfrm>
            <a:off x="9066951" y="869438"/>
            <a:ext cx="2680758" cy="2794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Bildergebnis für deco recycling cosy">
            <a:extLst>
              <a:ext uri="{FF2B5EF4-FFF2-40B4-BE49-F238E27FC236}">
                <a16:creationId xmlns:a16="http://schemas.microsoft.com/office/drawing/2014/main" id="{6379173F-AF35-E847-9320-3A69E7668C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6474" r="-418" b="10473"/>
          <a:stretch/>
        </p:blipFill>
        <p:spPr bwMode="auto">
          <a:xfrm>
            <a:off x="9066951" y="2950859"/>
            <a:ext cx="2560144" cy="16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804C383-F942-CE46-9279-449DF2B22D9A}"/>
              </a:ext>
            </a:extLst>
          </p:cNvPr>
          <p:cNvSpPr txBox="1"/>
          <p:nvPr/>
        </p:nvSpPr>
        <p:spPr>
          <a:xfrm>
            <a:off x="672662" y="5944849"/>
            <a:ext cx="4992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F19533"/>
                </a:solidFill>
                <a:latin typeface="Flama" pitchFamily="2" charset="77"/>
              </a:rPr>
              <a:t>Wéi</a:t>
            </a:r>
            <a:r>
              <a:rPr lang="fr-FR" dirty="0">
                <a:solidFill>
                  <a:srgbClr val="F19533"/>
                </a:solidFill>
                <a:latin typeface="Flama" pitchFamily="2" charset="77"/>
              </a:rPr>
              <a:t> e LOKAL?</a:t>
            </a:r>
          </a:p>
          <a:p>
            <a:endParaRPr lang="fr-GB" dirty="0">
              <a:solidFill>
                <a:srgbClr val="F19533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BE6B586-00AF-A54E-A472-4CB3183D772C}"/>
              </a:ext>
            </a:extLst>
          </p:cNvPr>
          <p:cNvSpPr txBox="1"/>
          <p:nvPr/>
        </p:nvSpPr>
        <p:spPr>
          <a:xfrm>
            <a:off x="9364133" y="5638800"/>
            <a:ext cx="914400" cy="11006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6349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capture d’écran, dessin&#10;&#10;Description générée automatiquement">
            <a:extLst>
              <a:ext uri="{FF2B5EF4-FFF2-40B4-BE49-F238E27FC236}">
                <a16:creationId xmlns:a16="http://schemas.microsoft.com/office/drawing/2014/main" id="{CCF962E6-8113-4F48-96E4-97915CFBD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" y="0"/>
            <a:ext cx="12190611" cy="6858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FF1C0FA-B13A-3F4A-81B2-A33AFC54D746}"/>
              </a:ext>
            </a:extLst>
          </p:cNvPr>
          <p:cNvSpPr txBox="1"/>
          <p:nvPr/>
        </p:nvSpPr>
        <p:spPr>
          <a:xfrm>
            <a:off x="1171902" y="1755706"/>
            <a:ext cx="9848193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3000" b="1" dirty="0">
              <a:solidFill>
                <a:srgbClr val="F4A7B0"/>
              </a:solidFill>
              <a:latin typeface="Flama" pitchFamily="2" charset="77"/>
            </a:endParaRPr>
          </a:p>
          <a:p>
            <a:pPr algn="ctr"/>
            <a:r>
              <a:rPr lang="fr-FR" sz="3200" b="1" dirty="0" err="1">
                <a:solidFill>
                  <a:srgbClr val="F4A7B0"/>
                </a:solidFill>
                <a:latin typeface="Flama" pitchFamily="2" charset="77"/>
              </a:rPr>
              <a:t>Wéi</a:t>
            </a:r>
            <a:r>
              <a:rPr lang="fr-FR" sz="3200" b="1" dirty="0">
                <a:solidFill>
                  <a:srgbClr val="F4A7B0"/>
                </a:solidFill>
                <a:latin typeface="Flama" pitchFamily="2" charset="77"/>
              </a:rPr>
              <a:t> </a:t>
            </a:r>
            <a:r>
              <a:rPr lang="fr-FR" sz="3200" b="1" dirty="0" err="1">
                <a:solidFill>
                  <a:srgbClr val="F4A7B0"/>
                </a:solidFill>
                <a:latin typeface="Flama" pitchFamily="2" charset="77"/>
              </a:rPr>
              <a:t>funktionnéiert</a:t>
            </a:r>
            <a:r>
              <a:rPr lang="fr-FR" sz="3200" b="1" dirty="0">
                <a:solidFill>
                  <a:srgbClr val="F4A7B0"/>
                </a:solidFill>
                <a:latin typeface="Flama" pitchFamily="2" charset="77"/>
              </a:rPr>
              <a:t> e LOKAL?</a:t>
            </a:r>
            <a:endParaRPr lang="fr-FR" sz="3200" dirty="0">
              <a:solidFill>
                <a:srgbClr val="F4A7B0"/>
              </a:solidFill>
              <a:latin typeface="Flama" pitchFamily="2" charset="77"/>
            </a:endParaRPr>
          </a:p>
          <a:p>
            <a:pPr algn="ctr"/>
            <a:endParaRPr lang="fr-GB" sz="3000" b="1" dirty="0">
              <a:solidFill>
                <a:srgbClr val="F4A7B0"/>
              </a:solidFill>
              <a:latin typeface="Flama Basic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681772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22562C75-6977-B84A-9AF1-EAC8DF8F19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" y="0"/>
            <a:ext cx="12190611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783AE51-A448-E14E-9CAD-D8F0205AB9D8}"/>
              </a:ext>
            </a:extLst>
          </p:cNvPr>
          <p:cNvSpPr txBox="1"/>
          <p:nvPr/>
        </p:nvSpPr>
        <p:spPr>
          <a:xfrm>
            <a:off x="672662" y="5944849"/>
            <a:ext cx="4992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C5D75D"/>
                </a:solidFill>
                <a:latin typeface="Flama" pitchFamily="2" charset="77"/>
              </a:rPr>
              <a:t>Wéi</a:t>
            </a:r>
            <a:r>
              <a:rPr lang="fr-FR" dirty="0">
                <a:solidFill>
                  <a:srgbClr val="C5D75D"/>
                </a:solidFill>
                <a:latin typeface="Flama" pitchFamily="2" charset="77"/>
              </a:rPr>
              <a:t> </a:t>
            </a:r>
            <a:r>
              <a:rPr lang="fr-FR" dirty="0" err="1">
                <a:solidFill>
                  <a:srgbClr val="C5D75D"/>
                </a:solidFill>
                <a:latin typeface="Flama" pitchFamily="2" charset="77"/>
              </a:rPr>
              <a:t>eng</a:t>
            </a:r>
            <a:r>
              <a:rPr lang="fr-FR" dirty="0">
                <a:solidFill>
                  <a:srgbClr val="C5D75D"/>
                </a:solidFill>
                <a:latin typeface="Flama" pitchFamily="2" charset="77"/>
              </a:rPr>
              <a:t> </a:t>
            </a:r>
            <a:r>
              <a:rPr lang="fr-FR" dirty="0" err="1">
                <a:solidFill>
                  <a:srgbClr val="C5D75D"/>
                </a:solidFill>
                <a:latin typeface="Flama" pitchFamily="2" charset="77"/>
              </a:rPr>
              <a:t>Gestioun</a:t>
            </a:r>
            <a:r>
              <a:rPr lang="fr-FR" dirty="0">
                <a:solidFill>
                  <a:srgbClr val="C5D75D"/>
                </a:solidFill>
                <a:latin typeface="Flama" pitchFamily="2" charset="77"/>
              </a:rPr>
              <a:t> </a:t>
            </a:r>
            <a:r>
              <a:rPr lang="fr-FR" dirty="0" err="1">
                <a:solidFill>
                  <a:srgbClr val="C5D75D"/>
                </a:solidFill>
                <a:latin typeface="Flama" pitchFamily="2" charset="77"/>
              </a:rPr>
              <a:t>am</a:t>
            </a:r>
            <a:r>
              <a:rPr lang="fr-FR" dirty="0">
                <a:solidFill>
                  <a:srgbClr val="C5D75D"/>
                </a:solidFill>
                <a:latin typeface="Flama" pitchFamily="2" charset="77"/>
              </a:rPr>
              <a:t> LOKAL?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B75799A-F4CE-ED45-B38D-CEECDDA00DBC}"/>
              </a:ext>
            </a:extLst>
          </p:cNvPr>
          <p:cNvSpPr/>
          <p:nvPr/>
        </p:nvSpPr>
        <p:spPr>
          <a:xfrm>
            <a:off x="1009135" y="172136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400" b="1" dirty="0">
                <a:solidFill>
                  <a:srgbClr val="656CB0"/>
                </a:solidFill>
                <a:effectLst/>
                <a:latin typeface="Flama" pitchFamily="2" charset="77"/>
              </a:rPr>
              <a:t>Animation et gestion par les visiteurs-usagers qui y viennent</a:t>
            </a:r>
            <a:r>
              <a:rPr lang="fr-FR" sz="2400" b="1" dirty="0">
                <a:solidFill>
                  <a:srgbClr val="656CB0"/>
                </a:solidFill>
                <a:latin typeface="Flama" pitchFamily="2" charset="77"/>
              </a:rPr>
              <a:t> </a:t>
            </a:r>
            <a:r>
              <a:rPr lang="fr-FR" sz="2400" b="1" dirty="0">
                <a:solidFill>
                  <a:srgbClr val="656CB0"/>
                </a:solidFill>
                <a:effectLst/>
                <a:latin typeface="Flama" pitchFamily="2" charset="77"/>
              </a:rPr>
              <a:t>pour proposer et partager des activités.</a:t>
            </a:r>
          </a:p>
        </p:txBody>
      </p:sp>
      <p:pic>
        <p:nvPicPr>
          <p:cNvPr id="8" name="Picture 6" descr="Bildergebnis für autogestion">
            <a:extLst>
              <a:ext uri="{FF2B5EF4-FFF2-40B4-BE49-F238E27FC236}">
                <a16:creationId xmlns:a16="http://schemas.microsoft.com/office/drawing/2014/main" id="{DB5A0B9F-044E-7742-83BF-CCB0097FC56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050" y="856412"/>
            <a:ext cx="3016831" cy="293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2B9A133-22AE-B043-BF14-862ECC87869D}"/>
              </a:ext>
            </a:extLst>
          </p:cNvPr>
          <p:cNvSpPr txBox="1"/>
          <p:nvPr/>
        </p:nvSpPr>
        <p:spPr>
          <a:xfrm>
            <a:off x="9347200" y="5706533"/>
            <a:ext cx="914400" cy="9990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13065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F32FF9E7-ADE5-414E-9706-13378AE92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" y="0"/>
            <a:ext cx="1219061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F49275F-A00E-974D-9FE8-022F3248CA19}"/>
              </a:ext>
            </a:extLst>
          </p:cNvPr>
          <p:cNvSpPr/>
          <p:nvPr/>
        </p:nvSpPr>
        <p:spPr>
          <a:xfrm>
            <a:off x="848497" y="677721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400" b="1" dirty="0">
                <a:effectLst/>
                <a:latin typeface="Flama" pitchFamily="2" charset="77"/>
              </a:rPr>
              <a:t>Création d’un emploi d’insertion pour demandeur d’emploi de longue durée</a:t>
            </a:r>
          </a:p>
          <a:p>
            <a:endParaRPr lang="fr-FR" sz="2400" b="1" dirty="0">
              <a:effectLst/>
              <a:latin typeface="Flama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latin typeface="Flama" pitchFamily="2" charset="77"/>
              </a:rPr>
              <a:t>a</a:t>
            </a:r>
            <a:r>
              <a:rPr lang="fr-FR" sz="2400" dirty="0">
                <a:effectLst/>
                <a:latin typeface="Flama" pitchFamily="2" charset="77"/>
              </a:rPr>
              <a:t>ccueil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latin typeface="Flama" pitchFamily="2" charset="77"/>
              </a:rPr>
              <a:t>ouverture et fermeture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latin typeface="Flama" pitchFamily="2" charset="77"/>
              </a:rPr>
              <a:t>accompagnement des visiteurs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latin typeface="Flama" pitchFamily="2" charset="77"/>
              </a:rPr>
              <a:t>calendrier d’occupation des salles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latin typeface="Flama" pitchFamily="2" charset="77"/>
              </a:rPr>
              <a:t>ambiance décontractée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effectLst/>
                <a:latin typeface="Flama" pitchFamily="2" charset="77"/>
              </a:rPr>
              <a:t>lien  avec la commune et les associations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latin typeface="Flama" pitchFamily="2" charset="77"/>
              </a:rPr>
              <a:t>financement par le Fonds pour l’Emploi</a:t>
            </a:r>
            <a:endParaRPr lang="fr-FR" sz="2400" dirty="0">
              <a:effectLst/>
              <a:latin typeface="Flama" pitchFamily="2" charset="77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E2C8867-264F-4140-BAD3-AD9948832093}"/>
              </a:ext>
            </a:extLst>
          </p:cNvPr>
          <p:cNvSpPr txBox="1"/>
          <p:nvPr/>
        </p:nvSpPr>
        <p:spPr>
          <a:xfrm>
            <a:off x="672662" y="5944849"/>
            <a:ext cx="4992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C5D75D"/>
                </a:solidFill>
                <a:latin typeface="Flama" pitchFamily="2" charset="77"/>
              </a:rPr>
              <a:t>Wéi</a:t>
            </a:r>
            <a:r>
              <a:rPr lang="fr-FR" dirty="0">
                <a:solidFill>
                  <a:srgbClr val="C5D75D"/>
                </a:solidFill>
                <a:latin typeface="Flama" pitchFamily="2" charset="77"/>
              </a:rPr>
              <a:t> </a:t>
            </a:r>
            <a:r>
              <a:rPr lang="fr-FR" dirty="0" err="1">
                <a:solidFill>
                  <a:srgbClr val="C5D75D"/>
                </a:solidFill>
                <a:latin typeface="Flama" pitchFamily="2" charset="77"/>
              </a:rPr>
              <a:t>eng</a:t>
            </a:r>
            <a:r>
              <a:rPr lang="fr-FR" dirty="0">
                <a:solidFill>
                  <a:srgbClr val="C5D75D"/>
                </a:solidFill>
                <a:latin typeface="Flama" pitchFamily="2" charset="77"/>
              </a:rPr>
              <a:t> </a:t>
            </a:r>
            <a:r>
              <a:rPr lang="fr-FR" dirty="0" err="1">
                <a:solidFill>
                  <a:srgbClr val="C5D75D"/>
                </a:solidFill>
                <a:latin typeface="Flama" pitchFamily="2" charset="77"/>
              </a:rPr>
              <a:t>Gestioun</a:t>
            </a:r>
            <a:r>
              <a:rPr lang="fr-FR" dirty="0">
                <a:solidFill>
                  <a:srgbClr val="C5D75D"/>
                </a:solidFill>
                <a:latin typeface="Flama" pitchFamily="2" charset="77"/>
              </a:rPr>
              <a:t> </a:t>
            </a:r>
            <a:r>
              <a:rPr lang="fr-FR" dirty="0" err="1">
                <a:solidFill>
                  <a:srgbClr val="C5D75D"/>
                </a:solidFill>
                <a:latin typeface="Flama" pitchFamily="2" charset="77"/>
              </a:rPr>
              <a:t>am</a:t>
            </a:r>
            <a:r>
              <a:rPr lang="fr-FR" dirty="0">
                <a:solidFill>
                  <a:srgbClr val="C5D75D"/>
                </a:solidFill>
                <a:latin typeface="Flama" pitchFamily="2" charset="77"/>
              </a:rPr>
              <a:t> LOKAL?</a:t>
            </a:r>
          </a:p>
        </p:txBody>
      </p:sp>
      <p:pic>
        <p:nvPicPr>
          <p:cNvPr id="8" name="Picture 4" descr="Bildergebnis für die gute seele des hauses">
            <a:extLst>
              <a:ext uri="{FF2B5EF4-FFF2-40B4-BE49-F238E27FC236}">
                <a16:creationId xmlns:a16="http://schemas.microsoft.com/office/drawing/2014/main" id="{A6DEFE9F-3109-3A4B-B2A4-4ACE0EEFFA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8" r="7631"/>
          <a:stretch/>
        </p:blipFill>
        <p:spPr bwMode="auto">
          <a:xfrm>
            <a:off x="6944497" y="677721"/>
            <a:ext cx="4742482" cy="392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7FB02BB-9699-AA4C-9BC3-9E22718CC7A5}"/>
              </a:ext>
            </a:extLst>
          </p:cNvPr>
          <p:cNvSpPr txBox="1"/>
          <p:nvPr/>
        </p:nvSpPr>
        <p:spPr>
          <a:xfrm>
            <a:off x="9313333" y="5689600"/>
            <a:ext cx="965200" cy="9990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81947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8813FF11-DADB-E145-896B-9E4192F36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" y="0"/>
            <a:ext cx="1219061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1B3EEB9-07BB-484E-9C74-8560283328B0}"/>
              </a:ext>
            </a:extLst>
          </p:cNvPr>
          <p:cNvSpPr/>
          <p:nvPr/>
        </p:nvSpPr>
        <p:spPr>
          <a:xfrm>
            <a:off x="672661" y="884193"/>
            <a:ext cx="704893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39B5AC"/>
                </a:solidFill>
                <a:latin typeface="Flama" pitchFamily="2" charset="77"/>
              </a:rPr>
              <a:t>LOKAL DIGITAL – un complément intelligent</a:t>
            </a:r>
          </a:p>
          <a:p>
            <a:r>
              <a:rPr lang="fr-FR" sz="2400" dirty="0">
                <a:latin typeface="Flama" pitchFamily="2" charset="77"/>
              </a:rPr>
              <a:t>Une application mobile de voisinage (</a:t>
            </a:r>
            <a:r>
              <a:rPr lang="fr-FR" sz="2400" dirty="0" err="1">
                <a:latin typeface="Flama" pitchFamily="2" charset="77"/>
              </a:rPr>
              <a:t>Noperschaftsapp</a:t>
            </a:r>
            <a:r>
              <a:rPr lang="fr-FR" sz="2400" dirty="0">
                <a:latin typeface="Flama" pitchFamily="2" charset="77"/>
              </a:rPr>
              <a:t>) pour dynamiser les contacts et les échanges entre les habitants du quartier /village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latin typeface="Flama" pitchFamily="2" charset="77"/>
              </a:rPr>
              <a:t>Entrer et rester en contact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latin typeface="Flama" pitchFamily="2" charset="77"/>
              </a:rPr>
              <a:t>Échanger des informations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latin typeface="Flama" pitchFamily="2" charset="77"/>
              </a:rPr>
              <a:t>Accueillir les nouveaux arrivants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latin typeface="Flama" pitchFamily="2" charset="77"/>
              </a:rPr>
              <a:t>Partager et emprunter des outils et des biens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latin typeface="Flama" pitchFamily="2" charset="77"/>
              </a:rPr>
              <a:t>Offrir et demander des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latin typeface="Flama" pitchFamily="2" charset="77"/>
              </a:rPr>
              <a:t>Echanger, offrir ou vendre des objets ou produits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latin typeface="Flama" pitchFamily="2" charset="77"/>
              </a:rPr>
              <a:t>Organiser des activités communes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>
                <a:latin typeface="Flama" pitchFamily="2" charset="77"/>
              </a:rPr>
              <a:t>…</a:t>
            </a:r>
          </a:p>
          <a:p>
            <a:endParaRPr lang="fr-FR" sz="2400" dirty="0">
              <a:latin typeface="Flama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39B5AC"/>
              </a:solidFill>
              <a:latin typeface="Flama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39B5AC"/>
              </a:solidFill>
              <a:latin typeface="Flama" pitchFamily="2" charset="77"/>
            </a:endParaRPr>
          </a:p>
        </p:txBody>
      </p:sp>
      <p:pic>
        <p:nvPicPr>
          <p:cNvPr id="8" name="Image 7" descr="Une image contenant équipement électronique, téléphone mobile, ordinateur&#10;&#10;Description générée automatiquement">
            <a:extLst>
              <a:ext uri="{FF2B5EF4-FFF2-40B4-BE49-F238E27FC236}">
                <a16:creationId xmlns:a16="http://schemas.microsoft.com/office/drawing/2014/main" id="{36877B33-30F8-1449-9B47-658136A154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58" t="15839" r="17681" b="13374"/>
          <a:stretch/>
        </p:blipFill>
        <p:spPr>
          <a:xfrm>
            <a:off x="7958821" y="884193"/>
            <a:ext cx="3420379" cy="295967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708CA91-A432-0A46-B92F-5CF8D9869B5E}"/>
              </a:ext>
            </a:extLst>
          </p:cNvPr>
          <p:cNvSpPr txBox="1"/>
          <p:nvPr/>
        </p:nvSpPr>
        <p:spPr>
          <a:xfrm>
            <a:off x="672662" y="5944849"/>
            <a:ext cx="49924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39B5AC"/>
                </a:solidFill>
                <a:latin typeface="Flama" pitchFamily="2" charset="77"/>
              </a:rPr>
              <a:t>LOKAL APP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60E7791-FDE3-7649-AFB1-DCD496C40429}"/>
              </a:ext>
            </a:extLst>
          </p:cNvPr>
          <p:cNvSpPr txBox="1"/>
          <p:nvPr/>
        </p:nvSpPr>
        <p:spPr>
          <a:xfrm>
            <a:off x="9262533" y="5672667"/>
            <a:ext cx="1066800" cy="1016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62257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A0DFCF82-0965-2540-80C6-0776DEE6E8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629" t="39071" r="37413" b="37899"/>
          <a:stretch/>
        </p:blipFill>
        <p:spPr>
          <a:xfrm>
            <a:off x="6897408" y="1050274"/>
            <a:ext cx="3042459" cy="157942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B1FB342-5377-6345-894E-5554E179D999}"/>
              </a:ext>
            </a:extLst>
          </p:cNvPr>
          <p:cNvSpPr txBox="1"/>
          <p:nvPr/>
        </p:nvSpPr>
        <p:spPr>
          <a:xfrm>
            <a:off x="2810933" y="3860800"/>
            <a:ext cx="7128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Contact:</a:t>
            </a:r>
          </a:p>
          <a:p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3B6585-2FEF-BF42-B876-3762BF98E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4293" y="4291688"/>
            <a:ext cx="4214359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endParaRPr kumimoji="0" lang="fr-FR" altLang="fr-FR" sz="4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Agence interculturelle - ASTI Luxembourg </a:t>
            </a:r>
            <a:r>
              <a:rPr kumimoji="0" lang="fr-FR" altLang="fr-FR" sz="1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asbl</a:t>
            </a: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b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10-12, rue Auguste Laval</a:t>
            </a:r>
            <a:b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L-1922 Luxembourg - Tél 43 83 33 -1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1400" dirty="0">
                <a:latin typeface="Arial" panose="020B0604020202020204" pitchFamily="34" charset="0"/>
                <a:hlinkClick r:id="rId3"/>
              </a:rPr>
              <a:t>agence.interculturelle@asti.lu</a:t>
            </a:r>
            <a:endParaRPr lang="fr-FR" altLang="fr-FR" sz="1400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4"/>
              </a:rPr>
              <a:t>www.asti.lu</a:t>
            </a:r>
            <a:endParaRPr kumimoji="0" lang="fr-FR" altLang="fr-FR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3BB9825-92B1-C945-A786-84A7F7EDF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961" y="3860800"/>
            <a:ext cx="2298700" cy="73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6002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oiseau, fleur&#10;&#10;Description générée automatiquement">
            <a:extLst>
              <a:ext uri="{FF2B5EF4-FFF2-40B4-BE49-F238E27FC236}">
                <a16:creationId xmlns:a16="http://schemas.microsoft.com/office/drawing/2014/main" id="{50CD0F26-DC16-284B-B67F-8667CAD15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" y="0"/>
            <a:ext cx="121906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25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apture d’écran, dessin&#10;&#10;Description générée automatiquement">
            <a:extLst>
              <a:ext uri="{FF2B5EF4-FFF2-40B4-BE49-F238E27FC236}">
                <a16:creationId xmlns:a16="http://schemas.microsoft.com/office/drawing/2014/main" id="{0CFAB6F7-036A-824B-B8F5-340CB8DCD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" y="0"/>
            <a:ext cx="12190611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634F3DD-047A-CB43-8DBB-49AE7787D115}"/>
              </a:ext>
            </a:extLst>
          </p:cNvPr>
          <p:cNvSpPr txBox="1"/>
          <p:nvPr/>
        </p:nvSpPr>
        <p:spPr>
          <a:xfrm>
            <a:off x="1171902" y="1755706"/>
            <a:ext cx="98481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3000" b="1" dirty="0">
              <a:solidFill>
                <a:srgbClr val="ED6C7E"/>
              </a:solidFill>
              <a:latin typeface="Flama Basic" pitchFamily="2" charset="77"/>
            </a:endParaRPr>
          </a:p>
          <a:p>
            <a:pPr algn="ctr"/>
            <a:endParaRPr lang="fr-FR" sz="3000" b="1" dirty="0">
              <a:solidFill>
                <a:srgbClr val="ED6C7E"/>
              </a:solidFill>
              <a:latin typeface="Flama" pitchFamily="2" charset="77"/>
            </a:endParaRPr>
          </a:p>
          <a:p>
            <a:pPr algn="ctr"/>
            <a:r>
              <a:rPr lang="fr-FR" sz="3000" b="1" dirty="0">
                <a:solidFill>
                  <a:srgbClr val="ED6C7E"/>
                </a:solidFill>
                <a:latin typeface="Flama Basic" pitchFamily="2" charset="77"/>
              </a:rPr>
              <a:t>Un modèle luxembourgeois pour des tiers-lieux publics</a:t>
            </a:r>
          </a:p>
          <a:p>
            <a:pPr algn="ctr"/>
            <a:endParaRPr lang="fr-GB" sz="3000" b="1" dirty="0">
              <a:solidFill>
                <a:srgbClr val="ED6C7E"/>
              </a:solidFill>
              <a:latin typeface="Flama Basic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64586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2D8C3F8-C21F-804B-B92F-A26D668F95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0" y="255249"/>
            <a:ext cx="12190611" cy="6858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02B4EF1-8929-7848-B2EB-D66C40D05B72}"/>
              </a:ext>
            </a:extLst>
          </p:cNvPr>
          <p:cNvSpPr txBox="1"/>
          <p:nvPr/>
        </p:nvSpPr>
        <p:spPr>
          <a:xfrm>
            <a:off x="672662" y="1019504"/>
            <a:ext cx="765669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ED6C7E"/>
                </a:solidFill>
                <a:latin typeface="Flama Medium" pitchFamily="2" charset="77"/>
              </a:rPr>
              <a:t>   </a:t>
            </a:r>
            <a:r>
              <a:rPr lang="fr-FR" sz="2800" b="1" dirty="0">
                <a:solidFill>
                  <a:srgbClr val="ED6C7E"/>
                </a:solidFill>
                <a:latin typeface="Flama Medium" pitchFamily="2" charset="77"/>
              </a:rPr>
              <a:t>Qu’est-ce qu’un tiers-lieux?</a:t>
            </a:r>
          </a:p>
          <a:p>
            <a:pPr algn="ctr"/>
            <a:endParaRPr lang="fr-FR" sz="2000" b="1" dirty="0">
              <a:solidFill>
                <a:srgbClr val="ED6C7E"/>
              </a:solidFill>
              <a:latin typeface="Flama Medium" pitchFamily="2" charset="77"/>
            </a:endParaRPr>
          </a:p>
          <a:p>
            <a:r>
              <a:rPr lang="fr-FR" sz="2000" dirty="0">
                <a:latin typeface="Flama" pitchFamily="2" charset="77"/>
              </a:rPr>
              <a:t>Définition générale:</a:t>
            </a:r>
          </a:p>
          <a:p>
            <a:r>
              <a:rPr lang="fr-LU" sz="2000" dirty="0"/>
              <a:t>Le tiers-lieu est un espace physique prévu pour accueillir une communauté afin de permettre à celle-ci de partager librement ressources, compétences et savoirs.</a:t>
            </a:r>
          </a:p>
          <a:p>
            <a:endParaRPr lang="fr-LU" sz="2000" dirty="0">
              <a:solidFill>
                <a:srgbClr val="F19533"/>
              </a:solidFill>
              <a:latin typeface="Flama" pitchFamily="2" charset="77"/>
            </a:endParaRPr>
          </a:p>
          <a:p>
            <a:r>
              <a:rPr lang="fr-LU" sz="2000" dirty="0">
                <a:solidFill>
                  <a:srgbClr val="ED6C7E"/>
                </a:solidFill>
                <a:latin typeface="Flama" pitchFamily="2" charset="77"/>
              </a:rPr>
              <a:t>Définition </a:t>
            </a:r>
          </a:p>
          <a:p>
            <a:endParaRPr lang="fr-LU" sz="2000" dirty="0">
              <a:solidFill>
                <a:srgbClr val="ED6C7E"/>
              </a:solidFill>
              <a:latin typeface="Flama" pitchFamily="2" charset="77"/>
            </a:endParaRPr>
          </a:p>
          <a:p>
            <a:r>
              <a:rPr lang="fr-FR" sz="2000" dirty="0">
                <a:solidFill>
                  <a:srgbClr val="ED6C7E"/>
                </a:solidFill>
                <a:latin typeface="Flama" pitchFamily="2" charset="77"/>
              </a:rPr>
              <a:t>Un espace publique accessible et accueillant à disposition de la population, où l’on peut librement se rencontrer, échanger, discuter et partager des activités entre différentes générations, communautés et cultures d’origines et de conditions sociales différentes .</a:t>
            </a:r>
          </a:p>
          <a:p>
            <a:pPr marL="285750" indent="-285750">
              <a:buFontTx/>
              <a:buChar char="-"/>
            </a:pPr>
            <a:endParaRPr lang="fr-FR" sz="2000" dirty="0">
              <a:solidFill>
                <a:srgbClr val="ED6C7E"/>
              </a:solidFill>
              <a:latin typeface="Flama" pitchFamily="2" charset="77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697783C-8223-3240-A663-6C49E8047D23}"/>
              </a:ext>
            </a:extLst>
          </p:cNvPr>
          <p:cNvSpPr txBox="1"/>
          <p:nvPr/>
        </p:nvSpPr>
        <p:spPr>
          <a:xfrm>
            <a:off x="672662" y="5944849"/>
            <a:ext cx="49924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ED6C7E"/>
                </a:solidFill>
              </a:rPr>
              <a:t>En </a:t>
            </a:r>
            <a:r>
              <a:rPr lang="fr-FR" dirty="0" err="1">
                <a:solidFill>
                  <a:srgbClr val="ED6C7E"/>
                </a:solidFill>
              </a:rPr>
              <a:t>ëffentlecht</a:t>
            </a:r>
            <a:r>
              <a:rPr lang="fr-FR" dirty="0">
                <a:solidFill>
                  <a:srgbClr val="ED6C7E"/>
                </a:solidFill>
              </a:rPr>
              <a:t> </a:t>
            </a:r>
            <a:r>
              <a:rPr lang="fr-FR" dirty="0" err="1">
                <a:solidFill>
                  <a:srgbClr val="ED6C7E"/>
                </a:solidFill>
              </a:rPr>
              <a:t>Lokal</a:t>
            </a:r>
            <a:r>
              <a:rPr lang="fr-FR" dirty="0">
                <a:solidFill>
                  <a:srgbClr val="ED6C7E"/>
                </a:solidFill>
              </a:rPr>
              <a:t> </a:t>
            </a:r>
            <a:r>
              <a:rPr lang="fr-FR" dirty="0" err="1">
                <a:solidFill>
                  <a:srgbClr val="ED6C7E"/>
                </a:solidFill>
              </a:rPr>
              <a:t>fir</a:t>
            </a:r>
            <a:r>
              <a:rPr lang="fr-FR" dirty="0">
                <a:solidFill>
                  <a:srgbClr val="ED6C7E"/>
                </a:solidFill>
              </a:rPr>
              <a:t> d’</a:t>
            </a:r>
            <a:r>
              <a:rPr lang="fr-FR" dirty="0" err="1">
                <a:solidFill>
                  <a:srgbClr val="ED6C7E"/>
                </a:solidFill>
              </a:rPr>
              <a:t>Awunner</a:t>
            </a:r>
            <a:r>
              <a:rPr lang="fr-FR" dirty="0">
                <a:solidFill>
                  <a:srgbClr val="ED6C7E"/>
                </a:solidFill>
              </a:rPr>
              <a:t> </a:t>
            </a:r>
            <a:r>
              <a:rPr lang="fr-FR" dirty="0" err="1">
                <a:solidFill>
                  <a:srgbClr val="ED6C7E"/>
                </a:solidFill>
              </a:rPr>
              <a:t>vun</a:t>
            </a:r>
            <a:r>
              <a:rPr lang="fr-FR" dirty="0">
                <a:solidFill>
                  <a:srgbClr val="ED6C7E"/>
                </a:solidFill>
              </a:rPr>
              <a:t> der</a:t>
            </a:r>
          </a:p>
          <a:p>
            <a:r>
              <a:rPr lang="fr-FR" dirty="0" err="1">
                <a:solidFill>
                  <a:srgbClr val="ED6C7E"/>
                </a:solidFill>
              </a:rPr>
              <a:t>Uertschaft</a:t>
            </a:r>
            <a:r>
              <a:rPr lang="fr-FR" dirty="0">
                <a:solidFill>
                  <a:srgbClr val="ED6C7E"/>
                </a:solidFill>
              </a:rPr>
              <a:t>, </a:t>
            </a:r>
            <a:r>
              <a:rPr lang="fr-FR" dirty="0" err="1">
                <a:solidFill>
                  <a:srgbClr val="ED6C7E"/>
                </a:solidFill>
              </a:rPr>
              <a:t>dem</a:t>
            </a:r>
            <a:r>
              <a:rPr lang="fr-FR" dirty="0">
                <a:solidFill>
                  <a:srgbClr val="ED6C7E"/>
                </a:solidFill>
              </a:rPr>
              <a:t> Quartier, der </a:t>
            </a:r>
            <a:r>
              <a:rPr lang="fr-FR" dirty="0" err="1">
                <a:solidFill>
                  <a:srgbClr val="ED6C7E"/>
                </a:solidFill>
              </a:rPr>
              <a:t>Gemeng</a:t>
            </a:r>
            <a:endParaRPr lang="fr-FR" dirty="0">
              <a:solidFill>
                <a:srgbClr val="ED6C7E"/>
              </a:solidFill>
            </a:endParaRPr>
          </a:p>
          <a:p>
            <a:endParaRPr lang="fr-GB" dirty="0">
              <a:solidFill>
                <a:srgbClr val="ED6C7E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13BBDD6-43FA-C448-844D-0A0CBAF94B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9370" r="12037" b="9383"/>
          <a:stretch/>
        </p:blipFill>
        <p:spPr>
          <a:xfrm>
            <a:off x="8571822" y="1019504"/>
            <a:ext cx="3377014" cy="246388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C9C73F6-D96A-424C-AB26-ADDE248203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629" t="39071" r="37413" b="37899"/>
          <a:stretch/>
        </p:blipFill>
        <p:spPr>
          <a:xfrm>
            <a:off x="1919860" y="3159192"/>
            <a:ext cx="1249009" cy="64839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19C5026-BCE9-EA4F-9F4C-717EBC61DE9D}"/>
              </a:ext>
            </a:extLst>
          </p:cNvPr>
          <p:cNvSpPr txBox="1"/>
          <p:nvPr/>
        </p:nvSpPr>
        <p:spPr>
          <a:xfrm>
            <a:off x="9498328" y="6106179"/>
            <a:ext cx="763271" cy="9211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22903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capture d’écran, portable, ordinateur&#10;&#10;Description générée automatiquement">
            <a:extLst>
              <a:ext uri="{FF2B5EF4-FFF2-40B4-BE49-F238E27FC236}">
                <a16:creationId xmlns:a16="http://schemas.microsoft.com/office/drawing/2014/main" id="{4FC5CBB5-B618-9D4B-B7A6-CE7366AE4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" y="0"/>
            <a:ext cx="12190611" cy="6858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04171F4-1C9F-4746-B2F2-6F50AB48A6F8}"/>
              </a:ext>
            </a:extLst>
          </p:cNvPr>
          <p:cNvSpPr txBox="1"/>
          <p:nvPr/>
        </p:nvSpPr>
        <p:spPr>
          <a:xfrm>
            <a:off x="1171902" y="1755706"/>
            <a:ext cx="984819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3000" b="1" dirty="0">
              <a:solidFill>
                <a:srgbClr val="BD9ECA"/>
              </a:solidFill>
              <a:latin typeface="Flama Basic" pitchFamily="2" charset="77"/>
            </a:endParaRPr>
          </a:p>
          <a:p>
            <a:pPr algn="ctr"/>
            <a:endParaRPr lang="fr-FR" sz="3000" b="1" dirty="0">
              <a:solidFill>
                <a:srgbClr val="BD9ECA"/>
              </a:solidFill>
              <a:latin typeface="Flama" pitchFamily="2" charset="77"/>
            </a:endParaRPr>
          </a:p>
          <a:p>
            <a:pPr algn="ctr"/>
            <a:r>
              <a:rPr lang="fr-FR" sz="3200" b="1" dirty="0">
                <a:solidFill>
                  <a:srgbClr val="BD9ECA"/>
                </a:solidFill>
                <a:latin typeface="Flama" pitchFamily="2" charset="77"/>
              </a:rPr>
              <a:t>Wat </a:t>
            </a:r>
            <a:r>
              <a:rPr lang="fr-FR" sz="3200" b="1" dirty="0" err="1">
                <a:solidFill>
                  <a:srgbClr val="BD9ECA"/>
                </a:solidFill>
                <a:latin typeface="Flama" pitchFamily="2" charset="77"/>
              </a:rPr>
              <a:t>ass</a:t>
            </a:r>
            <a:r>
              <a:rPr lang="fr-FR" sz="3200" b="1" dirty="0">
                <a:solidFill>
                  <a:srgbClr val="BD9ECA"/>
                </a:solidFill>
                <a:latin typeface="Flama" pitchFamily="2" charset="77"/>
              </a:rPr>
              <a:t> e LOKAL?</a:t>
            </a:r>
            <a:endParaRPr lang="fr-FR" sz="3200" dirty="0">
              <a:solidFill>
                <a:srgbClr val="BD9ECA"/>
              </a:solidFill>
              <a:latin typeface="Flama" pitchFamily="2" charset="77"/>
            </a:endParaRPr>
          </a:p>
          <a:p>
            <a:pPr algn="ctr"/>
            <a:endParaRPr lang="fr-GB" sz="3000" b="1" dirty="0">
              <a:solidFill>
                <a:srgbClr val="BD9ECA"/>
              </a:solidFill>
              <a:latin typeface="Flama Basic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91405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0D2EB46B-2F0A-5C49-8EBC-ED0864D65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" y="0"/>
            <a:ext cx="12190611" cy="6858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03F2306-F9FB-C74F-8E1A-B35FECE32402}"/>
              </a:ext>
            </a:extLst>
          </p:cNvPr>
          <p:cNvSpPr txBox="1"/>
          <p:nvPr/>
        </p:nvSpPr>
        <p:spPr>
          <a:xfrm>
            <a:off x="672662" y="1229711"/>
            <a:ext cx="745183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>
                <a:latin typeface="Flama" pitchFamily="2" charset="77"/>
              </a:rPr>
              <a:t>Un lieu, bâtiment ou espace phare, un repère pour les citoyens</a:t>
            </a:r>
          </a:p>
          <a:p>
            <a:pPr marL="285750" indent="-285750">
              <a:buFontTx/>
              <a:buChar char="-"/>
            </a:pPr>
            <a:r>
              <a:rPr lang="fr-FR" dirty="0">
                <a:latin typeface="Flama" pitchFamily="2" charset="77"/>
              </a:rPr>
              <a:t>Un cadre accueillant, chaleureux et inspirant</a:t>
            </a:r>
          </a:p>
          <a:p>
            <a:pPr marL="285750" indent="-285750">
              <a:buFontTx/>
              <a:buChar char="-"/>
            </a:pPr>
            <a:r>
              <a:rPr lang="fr-FR" dirty="0">
                <a:latin typeface="Flama" pitchFamily="2" charset="77"/>
              </a:rPr>
              <a:t>Un symbole de la volonté politique de soutenir activement l’engagement bénévole</a:t>
            </a:r>
          </a:p>
          <a:p>
            <a:pPr marL="285750" indent="-285750">
              <a:buFontTx/>
              <a:buChar char="-"/>
            </a:pPr>
            <a:r>
              <a:rPr lang="fr-FR" dirty="0">
                <a:latin typeface="Flama" pitchFamily="2" charset="77"/>
              </a:rPr>
              <a:t>Un catalyseur pour les liens sociaux et les contacts entre </a:t>
            </a:r>
            <a:br>
              <a:rPr lang="fr-FR" dirty="0">
                <a:latin typeface="Flama" pitchFamily="2" charset="77"/>
              </a:rPr>
            </a:br>
            <a:r>
              <a:rPr lang="fr-FR" dirty="0">
                <a:latin typeface="Flama" pitchFamily="2" charset="77"/>
              </a:rPr>
              <a:t>les citoyens</a:t>
            </a:r>
          </a:p>
          <a:p>
            <a:pPr marL="285750" indent="-285750">
              <a:buFontTx/>
              <a:buChar char="-"/>
            </a:pPr>
            <a:r>
              <a:rPr lang="fr-FR" dirty="0">
                <a:latin typeface="Flama" pitchFamily="2" charset="77"/>
              </a:rPr>
              <a:t>Un instrument de lutte contre l’isolement et le délaissement</a:t>
            </a:r>
          </a:p>
          <a:p>
            <a:pPr marL="285750" indent="-285750">
              <a:buFontTx/>
              <a:buChar char="-"/>
            </a:pPr>
            <a:r>
              <a:rPr lang="fr-FR" dirty="0">
                <a:latin typeface="Flama" pitchFamily="2" charset="77"/>
              </a:rPr>
              <a:t>Un lieu de créativité et de divertissement collectif</a:t>
            </a:r>
          </a:p>
          <a:p>
            <a:pPr marL="285750" indent="-285750">
              <a:buFontTx/>
              <a:buChar char="-"/>
            </a:pPr>
            <a:r>
              <a:rPr lang="fr-FR" dirty="0">
                <a:latin typeface="Flama" pitchFamily="2" charset="77"/>
              </a:rPr>
              <a:t>Un laboratoire pour le développement et la promotion </a:t>
            </a:r>
            <a:br>
              <a:rPr lang="fr-FR" dirty="0">
                <a:latin typeface="Flama" pitchFamily="2" charset="77"/>
              </a:rPr>
            </a:br>
            <a:r>
              <a:rPr lang="fr-FR" dirty="0">
                <a:latin typeface="Flama" pitchFamily="2" charset="77"/>
              </a:rPr>
              <a:t>de nouvelles approches durables du point de vue </a:t>
            </a:r>
            <a:br>
              <a:rPr lang="fr-FR" dirty="0">
                <a:latin typeface="Flama" pitchFamily="2" charset="77"/>
              </a:rPr>
            </a:br>
            <a:r>
              <a:rPr lang="fr-FR" dirty="0">
                <a:latin typeface="Flama" pitchFamily="2" charset="77"/>
              </a:rPr>
              <a:t>écologique et sociétal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618B613-380C-6346-9ABF-0F4DBD110C7F}"/>
              </a:ext>
            </a:extLst>
          </p:cNvPr>
          <p:cNvSpPr txBox="1"/>
          <p:nvPr/>
        </p:nvSpPr>
        <p:spPr>
          <a:xfrm>
            <a:off x="672662" y="5944849"/>
            <a:ext cx="4992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BD9ECA"/>
                </a:solidFill>
                <a:latin typeface="Flama" pitchFamily="2" charset="77"/>
              </a:rPr>
              <a:t>Wat </a:t>
            </a:r>
            <a:r>
              <a:rPr lang="fr-FR" dirty="0" err="1">
                <a:solidFill>
                  <a:srgbClr val="BD9ECA"/>
                </a:solidFill>
                <a:latin typeface="Flama" pitchFamily="2" charset="77"/>
              </a:rPr>
              <a:t>ass</a:t>
            </a:r>
            <a:r>
              <a:rPr lang="fr-FR" dirty="0">
                <a:solidFill>
                  <a:srgbClr val="BD9ECA"/>
                </a:solidFill>
                <a:latin typeface="Flama" pitchFamily="2" charset="77"/>
              </a:rPr>
              <a:t> e LOKAL?</a:t>
            </a:r>
          </a:p>
          <a:p>
            <a:endParaRPr lang="fr-GB" dirty="0">
              <a:solidFill>
                <a:srgbClr val="ED6C7E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074CC93-2636-AF4D-B02D-4A635EA9AC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497" y="668232"/>
            <a:ext cx="3052928" cy="431514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46614F7-E068-5948-9ADE-BE4615F93D0F}"/>
              </a:ext>
            </a:extLst>
          </p:cNvPr>
          <p:cNvSpPr txBox="1"/>
          <p:nvPr/>
        </p:nvSpPr>
        <p:spPr>
          <a:xfrm>
            <a:off x="9296400" y="5689600"/>
            <a:ext cx="914400" cy="9015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3930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apture d’écran, ordinateur&#10;&#10;Description générée automatiquement">
            <a:extLst>
              <a:ext uri="{FF2B5EF4-FFF2-40B4-BE49-F238E27FC236}">
                <a16:creationId xmlns:a16="http://schemas.microsoft.com/office/drawing/2014/main" id="{BD72A5FF-E1F5-474A-8CEA-2F50E677E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" y="0"/>
            <a:ext cx="12190611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A9274A4-72C0-944E-978B-603A5B60111F}"/>
              </a:ext>
            </a:extLst>
          </p:cNvPr>
          <p:cNvSpPr txBox="1"/>
          <p:nvPr/>
        </p:nvSpPr>
        <p:spPr>
          <a:xfrm>
            <a:off x="1171902" y="1755706"/>
            <a:ext cx="984819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fr-FR" sz="3000" b="1" dirty="0">
              <a:solidFill>
                <a:srgbClr val="72C4E4"/>
              </a:solidFill>
              <a:latin typeface="Flama Basic" pitchFamily="2" charset="77"/>
            </a:endParaRPr>
          </a:p>
          <a:p>
            <a:pPr algn="ctr"/>
            <a:endParaRPr lang="fr-FR" sz="3000" b="1" dirty="0">
              <a:solidFill>
                <a:srgbClr val="72C4E4"/>
              </a:solidFill>
              <a:latin typeface="Flama" pitchFamily="2" charset="77"/>
            </a:endParaRPr>
          </a:p>
          <a:p>
            <a:pPr algn="ctr"/>
            <a:r>
              <a:rPr lang="fr-FR" sz="3200" b="1" dirty="0" err="1">
                <a:solidFill>
                  <a:srgbClr val="72C4E4"/>
                </a:solidFill>
                <a:latin typeface="Flama" pitchFamily="2" charset="77"/>
              </a:rPr>
              <a:t>Waat</a:t>
            </a:r>
            <a:r>
              <a:rPr lang="fr-FR" sz="3200" b="1" dirty="0">
                <a:solidFill>
                  <a:srgbClr val="72C4E4"/>
                </a:solidFill>
                <a:latin typeface="Flama" pitchFamily="2" charset="77"/>
              </a:rPr>
              <a:t> </a:t>
            </a:r>
            <a:r>
              <a:rPr lang="fr-FR" sz="3200" b="1" dirty="0" err="1">
                <a:solidFill>
                  <a:srgbClr val="72C4E4"/>
                </a:solidFill>
                <a:latin typeface="Flama" pitchFamily="2" charset="77"/>
              </a:rPr>
              <a:t>mécht</a:t>
            </a:r>
            <a:r>
              <a:rPr lang="fr-FR" sz="3200" b="1" dirty="0">
                <a:solidFill>
                  <a:srgbClr val="72C4E4"/>
                </a:solidFill>
                <a:latin typeface="Flama" pitchFamily="2" charset="77"/>
              </a:rPr>
              <a:t> </a:t>
            </a:r>
            <a:r>
              <a:rPr lang="fr-FR" sz="3200" b="1" dirty="0" err="1">
                <a:solidFill>
                  <a:srgbClr val="72C4E4"/>
                </a:solidFill>
                <a:latin typeface="Flama" pitchFamily="2" charset="77"/>
              </a:rPr>
              <a:t>een</a:t>
            </a:r>
            <a:r>
              <a:rPr lang="fr-FR" sz="3200" b="1" dirty="0">
                <a:solidFill>
                  <a:srgbClr val="72C4E4"/>
                </a:solidFill>
                <a:latin typeface="Flama" pitchFamily="2" charset="77"/>
              </a:rPr>
              <a:t> an </a:t>
            </a:r>
            <a:r>
              <a:rPr lang="fr-FR" sz="3200" b="1" dirty="0" err="1">
                <a:solidFill>
                  <a:srgbClr val="72C4E4"/>
                </a:solidFill>
                <a:latin typeface="Flama" pitchFamily="2" charset="77"/>
              </a:rPr>
              <a:t>engem</a:t>
            </a:r>
            <a:r>
              <a:rPr lang="fr-FR" sz="3200" b="1" dirty="0">
                <a:solidFill>
                  <a:srgbClr val="72C4E4"/>
                </a:solidFill>
                <a:latin typeface="Flama" pitchFamily="2" charset="77"/>
              </a:rPr>
              <a:t> LOKAL?</a:t>
            </a:r>
            <a:endParaRPr lang="fr-FR" sz="3200" dirty="0">
              <a:solidFill>
                <a:srgbClr val="72C4E4"/>
              </a:solidFill>
              <a:latin typeface="Flama" pitchFamily="2" charset="77"/>
            </a:endParaRPr>
          </a:p>
          <a:p>
            <a:pPr algn="ctr"/>
            <a:endParaRPr lang="fr-GB" sz="3000" b="1" dirty="0">
              <a:solidFill>
                <a:srgbClr val="72C4E4"/>
              </a:solidFill>
              <a:latin typeface="Flama Basic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349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2F86F7CA-C222-7E44-BF13-87449A50F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" y="0"/>
            <a:ext cx="12190611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4438DB3-083D-5B4C-A42A-26B8B5CEB420}"/>
              </a:ext>
            </a:extLst>
          </p:cNvPr>
          <p:cNvSpPr txBox="1"/>
          <p:nvPr/>
        </p:nvSpPr>
        <p:spPr>
          <a:xfrm>
            <a:off x="672662" y="652924"/>
            <a:ext cx="74518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b="1" dirty="0">
                <a:latin typeface="Flama" pitchFamily="2" charset="77"/>
              </a:rPr>
              <a:t>Activités de loisirs: </a:t>
            </a:r>
            <a:r>
              <a:rPr lang="fr-FR" dirty="0">
                <a:latin typeface="Flama" pitchFamily="2" charset="77"/>
              </a:rPr>
              <a:t>jeux de sociétés, jeux de cartes, public </a:t>
            </a:r>
            <a:r>
              <a:rPr lang="fr-FR" dirty="0" err="1">
                <a:latin typeface="Flama" pitchFamily="2" charset="77"/>
              </a:rPr>
              <a:t>viewing</a:t>
            </a:r>
            <a:r>
              <a:rPr lang="fr-FR" dirty="0">
                <a:latin typeface="Flama" pitchFamily="2" charset="77"/>
              </a:rPr>
              <a:t>,</a:t>
            </a:r>
          </a:p>
          <a:p>
            <a:pPr marL="285750" indent="-285750">
              <a:buFontTx/>
              <a:buChar char="-"/>
            </a:pPr>
            <a:r>
              <a:rPr lang="fr-FR" dirty="0">
                <a:latin typeface="Flama" pitchFamily="2" charset="77"/>
              </a:rPr>
              <a:t>Conférences et débats: exploration du monde, présentation et discussion de sujets d’actualité</a:t>
            </a:r>
          </a:p>
          <a:p>
            <a:pPr marL="285750" indent="-285750">
              <a:buFontTx/>
              <a:buChar char="-"/>
            </a:pPr>
            <a:r>
              <a:rPr lang="fr-FR" b="1" dirty="0">
                <a:latin typeface="Flama" pitchFamily="2" charset="77"/>
              </a:rPr>
              <a:t>Rencontres entre divers publics </a:t>
            </a:r>
            <a:r>
              <a:rPr lang="fr-FR" dirty="0">
                <a:latin typeface="Flama" pitchFamily="2" charset="77"/>
              </a:rPr>
              <a:t>: café des parents et </a:t>
            </a:r>
            <a:r>
              <a:rPr lang="fr-FR" dirty="0" err="1">
                <a:latin typeface="Flama" pitchFamily="2" charset="77"/>
              </a:rPr>
              <a:t>grand-parents</a:t>
            </a:r>
            <a:r>
              <a:rPr lang="fr-FR" dirty="0">
                <a:latin typeface="Flama" pitchFamily="2" charset="77"/>
              </a:rPr>
              <a:t>, café des âges, collaboration avec les maisons des jeunes, maisons relais et associations</a:t>
            </a:r>
          </a:p>
        </p:txBody>
      </p:sp>
      <p:pic>
        <p:nvPicPr>
          <p:cNvPr id="7" name="Picture 6" descr="Am Kleeblattpokalturnier nahmen 80 Spieler teil.">
            <a:extLst>
              <a:ext uri="{FF2B5EF4-FFF2-40B4-BE49-F238E27FC236}">
                <a16:creationId xmlns:a16="http://schemas.microsoft.com/office/drawing/2014/main" id="{F9056B54-2F4B-744F-83DE-FC0CBCB1F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884" y="2728880"/>
            <a:ext cx="2175423" cy="108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ttps://www.eventsinluxembourg.lu/sites/default/files/styles/colorbox/public/2019-09/Flyer%20CdA%20du%20Sud%2011112019%20A4.png?itok=dCbA8s1-">
            <a:extLst>
              <a:ext uri="{FF2B5EF4-FFF2-40B4-BE49-F238E27FC236}">
                <a16:creationId xmlns:a16="http://schemas.microsoft.com/office/drawing/2014/main" id="{4DAB9736-FD91-EA4D-A095-6622EC081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657" y="2728880"/>
            <a:ext cx="1574789" cy="222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Bildergebnis für exploration du monde">
            <a:extLst>
              <a:ext uri="{FF2B5EF4-FFF2-40B4-BE49-F238E27FC236}">
                <a16:creationId xmlns:a16="http://schemas.microsoft.com/office/drawing/2014/main" id="{E9CE59D6-DEA9-074C-B0EA-4AA667918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39" y="2728880"/>
            <a:ext cx="1482146" cy="222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https://garnich.lu/wp-content/uploads/2018/08/2018_07_15-Public-Viewing-8-1024x768.jpg">
            <a:extLst>
              <a:ext uri="{FF2B5EF4-FFF2-40B4-BE49-F238E27FC236}">
                <a16:creationId xmlns:a16="http://schemas.microsoft.com/office/drawing/2014/main" id="{C443D300-8155-1243-991D-FB2FA9E9FD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" t="14306" r="10063" b="11935"/>
          <a:stretch/>
        </p:blipFill>
        <p:spPr bwMode="auto">
          <a:xfrm>
            <a:off x="2299884" y="3820096"/>
            <a:ext cx="2175423" cy="1137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8" descr="Bildergebnis für cafe des parents">
            <a:extLst>
              <a:ext uri="{FF2B5EF4-FFF2-40B4-BE49-F238E27FC236}">
                <a16:creationId xmlns:a16="http://schemas.microsoft.com/office/drawing/2014/main" id="{F251B3AC-0574-5C49-9249-38B4EFC08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306" y="2728880"/>
            <a:ext cx="3909351" cy="222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4018714-B7BC-3B43-9F40-E50D686A98A0}"/>
              </a:ext>
            </a:extLst>
          </p:cNvPr>
          <p:cNvSpPr txBox="1"/>
          <p:nvPr/>
        </p:nvSpPr>
        <p:spPr>
          <a:xfrm>
            <a:off x="672662" y="5944849"/>
            <a:ext cx="4992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72C4E4"/>
                </a:solidFill>
                <a:latin typeface="Flama" pitchFamily="2" charset="77"/>
              </a:rPr>
              <a:t>Waat</a:t>
            </a:r>
            <a:r>
              <a:rPr lang="fr-FR" dirty="0">
                <a:solidFill>
                  <a:srgbClr val="72C4E4"/>
                </a:solidFill>
                <a:latin typeface="Flama" pitchFamily="2" charset="77"/>
              </a:rPr>
              <a:t> </a:t>
            </a:r>
            <a:r>
              <a:rPr lang="fr-FR" dirty="0" err="1">
                <a:solidFill>
                  <a:srgbClr val="72C4E4"/>
                </a:solidFill>
                <a:latin typeface="Flama" pitchFamily="2" charset="77"/>
              </a:rPr>
              <a:t>mécht</a:t>
            </a:r>
            <a:r>
              <a:rPr lang="fr-FR" dirty="0">
                <a:solidFill>
                  <a:srgbClr val="72C4E4"/>
                </a:solidFill>
                <a:latin typeface="Flama" pitchFamily="2" charset="77"/>
              </a:rPr>
              <a:t> </a:t>
            </a:r>
            <a:r>
              <a:rPr lang="fr-FR" dirty="0" err="1">
                <a:solidFill>
                  <a:srgbClr val="72C4E4"/>
                </a:solidFill>
                <a:latin typeface="Flama" pitchFamily="2" charset="77"/>
              </a:rPr>
              <a:t>een</a:t>
            </a:r>
            <a:r>
              <a:rPr lang="fr-FR" dirty="0">
                <a:solidFill>
                  <a:srgbClr val="72C4E4"/>
                </a:solidFill>
                <a:latin typeface="Flama" pitchFamily="2" charset="77"/>
              </a:rPr>
              <a:t> an </a:t>
            </a:r>
            <a:r>
              <a:rPr lang="fr-FR" dirty="0" err="1">
                <a:solidFill>
                  <a:srgbClr val="72C4E4"/>
                </a:solidFill>
                <a:latin typeface="Flama" pitchFamily="2" charset="77"/>
              </a:rPr>
              <a:t>engem</a:t>
            </a:r>
            <a:r>
              <a:rPr lang="fr-FR" dirty="0">
                <a:solidFill>
                  <a:srgbClr val="72C4E4"/>
                </a:solidFill>
                <a:latin typeface="Flama" pitchFamily="2" charset="77"/>
              </a:rPr>
              <a:t> LOKAL?</a:t>
            </a:r>
          </a:p>
          <a:p>
            <a:endParaRPr lang="fr-GB" dirty="0">
              <a:solidFill>
                <a:srgbClr val="ED6C7E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6FBF73E-ACBA-744F-B6B8-CAE4D01D9541}"/>
              </a:ext>
            </a:extLst>
          </p:cNvPr>
          <p:cNvSpPr txBox="1"/>
          <p:nvPr/>
        </p:nvSpPr>
        <p:spPr>
          <a:xfrm>
            <a:off x="9313333" y="5706533"/>
            <a:ext cx="999067" cy="1016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7168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9E0DF476-9ECF-1C48-8E79-563549987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" y="0"/>
            <a:ext cx="12190611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7A8E948-371A-7B4F-85DC-EDE170C67AAF}"/>
              </a:ext>
            </a:extLst>
          </p:cNvPr>
          <p:cNvSpPr txBox="1"/>
          <p:nvPr/>
        </p:nvSpPr>
        <p:spPr>
          <a:xfrm>
            <a:off x="672662" y="5944849"/>
            <a:ext cx="4992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>
                <a:solidFill>
                  <a:srgbClr val="72C4E4"/>
                </a:solidFill>
                <a:latin typeface="Flama" pitchFamily="2" charset="77"/>
              </a:rPr>
              <a:t>Waat</a:t>
            </a:r>
            <a:r>
              <a:rPr lang="fr-FR" dirty="0">
                <a:solidFill>
                  <a:srgbClr val="72C4E4"/>
                </a:solidFill>
                <a:latin typeface="Flama" pitchFamily="2" charset="77"/>
              </a:rPr>
              <a:t> </a:t>
            </a:r>
            <a:r>
              <a:rPr lang="fr-FR" dirty="0" err="1">
                <a:solidFill>
                  <a:srgbClr val="72C4E4"/>
                </a:solidFill>
                <a:latin typeface="Flama" pitchFamily="2" charset="77"/>
              </a:rPr>
              <a:t>mécht</a:t>
            </a:r>
            <a:r>
              <a:rPr lang="fr-FR" dirty="0">
                <a:solidFill>
                  <a:srgbClr val="72C4E4"/>
                </a:solidFill>
                <a:latin typeface="Flama" pitchFamily="2" charset="77"/>
              </a:rPr>
              <a:t> </a:t>
            </a:r>
            <a:r>
              <a:rPr lang="fr-FR" dirty="0" err="1">
                <a:solidFill>
                  <a:srgbClr val="72C4E4"/>
                </a:solidFill>
                <a:latin typeface="Flama" pitchFamily="2" charset="77"/>
              </a:rPr>
              <a:t>een</a:t>
            </a:r>
            <a:r>
              <a:rPr lang="fr-FR" dirty="0">
                <a:solidFill>
                  <a:srgbClr val="72C4E4"/>
                </a:solidFill>
                <a:latin typeface="Flama" pitchFamily="2" charset="77"/>
              </a:rPr>
              <a:t> an </a:t>
            </a:r>
            <a:r>
              <a:rPr lang="fr-FR" dirty="0" err="1">
                <a:solidFill>
                  <a:srgbClr val="72C4E4"/>
                </a:solidFill>
                <a:latin typeface="Flama" pitchFamily="2" charset="77"/>
              </a:rPr>
              <a:t>engem</a:t>
            </a:r>
            <a:r>
              <a:rPr lang="fr-FR" dirty="0">
                <a:solidFill>
                  <a:srgbClr val="72C4E4"/>
                </a:solidFill>
                <a:latin typeface="Flama" pitchFamily="2" charset="77"/>
              </a:rPr>
              <a:t> LOKAL?</a:t>
            </a:r>
          </a:p>
          <a:p>
            <a:endParaRPr lang="fr-GB" dirty="0">
              <a:solidFill>
                <a:srgbClr val="ED6C7E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E377B92-7B52-C446-8BEF-8AE44D6E40F8}"/>
              </a:ext>
            </a:extLst>
          </p:cNvPr>
          <p:cNvSpPr txBox="1"/>
          <p:nvPr/>
        </p:nvSpPr>
        <p:spPr>
          <a:xfrm>
            <a:off x="672662" y="652924"/>
            <a:ext cx="74518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FR" b="1" dirty="0"/>
              <a:t>Activités écologiques</a:t>
            </a:r>
            <a:r>
              <a:rPr lang="fr-FR" dirty="0"/>
              <a:t>: </a:t>
            </a:r>
            <a:r>
              <a:rPr lang="fr-FR" dirty="0" err="1"/>
              <a:t>repair</a:t>
            </a:r>
            <a:r>
              <a:rPr lang="fr-FR" dirty="0"/>
              <a:t> cafés, cercles d’échange, ateliers recyclage créatif, formations pour un comportement durable</a:t>
            </a:r>
          </a:p>
          <a:p>
            <a:pPr marL="285750" indent="-285750">
              <a:buFontTx/>
              <a:buChar char="-"/>
            </a:pPr>
            <a:r>
              <a:rPr lang="fr-FR" b="1" dirty="0"/>
              <a:t>Activités pédagogiques </a:t>
            </a:r>
            <a:r>
              <a:rPr lang="fr-FR" dirty="0"/>
              <a:t>: cours de babysitting, cours de rattrapage et de soutien, </a:t>
            </a:r>
            <a:r>
              <a:rPr lang="fr-FR" dirty="0" err="1"/>
              <a:t>Hausaufgabenhëllef</a:t>
            </a:r>
            <a:r>
              <a:rPr lang="fr-FR" dirty="0"/>
              <a:t>, </a:t>
            </a:r>
            <a:r>
              <a:rPr lang="fr-FR" dirty="0" err="1"/>
              <a:t>Bicherschaf</a:t>
            </a:r>
            <a:r>
              <a:rPr lang="fr-FR" dirty="0"/>
              <a:t>,</a:t>
            </a:r>
          </a:p>
          <a:p>
            <a:pPr marL="285750" indent="-285750">
              <a:buFontTx/>
              <a:buChar char="-"/>
            </a:pPr>
            <a:r>
              <a:rPr lang="fr-FR" b="1" dirty="0"/>
              <a:t>Apprentissage et pratique des langues</a:t>
            </a:r>
            <a:r>
              <a:rPr lang="fr-FR" dirty="0"/>
              <a:t>: cours de langues, tables de conversation, cafés des langues,</a:t>
            </a:r>
          </a:p>
        </p:txBody>
      </p:sp>
      <p:pic>
        <p:nvPicPr>
          <p:cNvPr id="8" name="Picture 2" descr="2015-05-30-DIY3-KulturFabrik-028">
            <a:extLst>
              <a:ext uri="{FF2B5EF4-FFF2-40B4-BE49-F238E27FC236}">
                <a16:creationId xmlns:a16="http://schemas.microsoft.com/office/drawing/2014/main" id="{AD849BDC-6F74-5840-8304-3073468A1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62" y="2604958"/>
            <a:ext cx="1545373" cy="231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Bildergebnis für tauschkreis luxembourg">
            <a:extLst>
              <a:ext uri="{FF2B5EF4-FFF2-40B4-BE49-F238E27FC236}">
                <a16:creationId xmlns:a16="http://schemas.microsoft.com/office/drawing/2014/main" id="{3F7DC708-A14D-9141-9848-E01AB2EC2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463" y="2620169"/>
            <a:ext cx="3449960" cy="230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6BABD5E-41BF-7846-ADF3-3425830801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423" y="2620169"/>
            <a:ext cx="3070464" cy="230284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ECD2F38-B408-FE49-88A8-E7FCE503A8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7594" r="35399" b="1"/>
          <a:stretch/>
        </p:blipFill>
        <p:spPr>
          <a:xfrm>
            <a:off x="8747887" y="2595501"/>
            <a:ext cx="2432869" cy="232751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8C7D08F-4662-C74C-8688-A4A40B8F3260}"/>
              </a:ext>
            </a:extLst>
          </p:cNvPr>
          <p:cNvSpPr txBox="1"/>
          <p:nvPr/>
        </p:nvSpPr>
        <p:spPr>
          <a:xfrm>
            <a:off x="9347200" y="5638800"/>
            <a:ext cx="999067" cy="108373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606297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9267</TotalTime>
  <Words>741</Words>
  <Application>Microsoft Macintosh PowerPoint</Application>
  <PresentationFormat>Grand écran</PresentationFormat>
  <Paragraphs>90</Paragraphs>
  <Slides>19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Flama</vt:lpstr>
      <vt:lpstr>Flama Basic</vt:lpstr>
      <vt:lpstr>Flama Medium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Nina Bezirgani</dc:creator>
  <cp:lastModifiedBy>Asti Ensemble</cp:lastModifiedBy>
  <cp:revision>122</cp:revision>
  <cp:lastPrinted>2020-08-07T06:36:49Z</cp:lastPrinted>
  <dcterms:created xsi:type="dcterms:W3CDTF">2020-01-30T08:43:16Z</dcterms:created>
  <dcterms:modified xsi:type="dcterms:W3CDTF">2021-02-23T06:53:33Z</dcterms:modified>
</cp:coreProperties>
</file>