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1"/>
  </p:sldMasterIdLst>
  <p:notesMasterIdLst>
    <p:notesMasterId r:id="rId19"/>
  </p:notesMasterIdLst>
  <p:sldIdLst>
    <p:sldId id="256" r:id="rId2"/>
    <p:sldId id="259" r:id="rId3"/>
    <p:sldId id="266" r:id="rId4"/>
    <p:sldId id="260" r:id="rId5"/>
    <p:sldId id="261" r:id="rId6"/>
    <p:sldId id="262" r:id="rId7"/>
    <p:sldId id="263" r:id="rId8"/>
    <p:sldId id="264" r:id="rId9"/>
    <p:sldId id="268" r:id="rId10"/>
    <p:sldId id="271" r:id="rId11"/>
    <p:sldId id="272" r:id="rId12"/>
    <p:sldId id="269" r:id="rId13"/>
    <p:sldId id="270" r:id="rId14"/>
    <p:sldId id="273" r:id="rId15"/>
    <p:sldId id="274" r:id="rId16"/>
    <p:sldId id="265" r:id="rId17"/>
    <p:sldId id="26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6"/>
    <p:restoredTop sz="94690"/>
  </p:normalViewPr>
  <p:slideViewPr>
    <p:cSldViewPr snapToGrid="0" snapToObjects="1">
      <p:cViewPr varScale="1">
        <p:scale>
          <a:sx n="97" d="100"/>
          <a:sy n="97" d="100"/>
        </p:scale>
        <p:origin x="8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358A-A648-2A45-9945-EA378D01C2F0}" type="datetimeFigureOut">
              <a:rPr lang="fr-FR" smtClean="0"/>
              <a:t>11/06/2018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4B36-DDA6-4847-BD21-EE4120EA16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14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8AF6-DD95-9346-9838-E921B9B0A3F5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24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36793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71327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62128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 avec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73098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04444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8028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0521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875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284E-7B7C-3842-9D32-E174C81C66F3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41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624337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6592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029-8EF1-CE48-90D9-584649173FC3}" type="datetime1">
              <a:rPr lang="fr-LU" smtClean="0"/>
              <a:t>11/06/2018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96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480D-EDED-1349-96E6-2351032FB270}" type="datetime1">
              <a:rPr lang="fr-LU" smtClean="0"/>
              <a:t>11/06/2018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67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8883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A3C2-F467-D147-B743-312E00670D40}" type="datetime1">
              <a:rPr lang="fr-LU" smtClean="0"/>
              <a:t>11/06/2018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73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A6A4BC-1197-7245-93BE-10507BBBD2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helpdesk@integratioun.l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1CCDB1-3D92-CA47-9A96-E09548850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46252"/>
          </a:xfrm>
        </p:spPr>
        <p:txBody>
          <a:bodyPr/>
          <a:lstStyle/>
          <a:p>
            <a:r>
              <a:rPr lang="fr-CH" b="1" dirty="0"/>
              <a:t>Plan Communal Intégration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E43D43-56EA-584D-9CB2-B2CD54DF5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4318782"/>
            <a:ext cx="9055100" cy="939018"/>
          </a:xfrm>
        </p:spPr>
        <p:txBody>
          <a:bodyPr>
            <a:normAutofit/>
          </a:bodyPr>
          <a:lstStyle/>
          <a:p>
            <a:r>
              <a:rPr lang="fr-CH" sz="2400" b="1" dirty="0"/>
              <a:t>E </a:t>
            </a:r>
            <a:r>
              <a:rPr lang="fr-CH" sz="2400" b="1" dirty="0" err="1"/>
              <a:t>strategesche</a:t>
            </a:r>
            <a:r>
              <a:rPr lang="fr-CH" sz="2400" b="1" dirty="0"/>
              <a:t> Kader </a:t>
            </a:r>
            <a:r>
              <a:rPr lang="fr-CH" sz="2400" b="1" dirty="0" err="1"/>
              <a:t>fir</a:t>
            </a:r>
            <a:r>
              <a:rPr lang="fr-CH" sz="2400" b="1" dirty="0"/>
              <a:t> d’</a:t>
            </a:r>
            <a:r>
              <a:rPr lang="fr-CH" sz="2400" b="1" dirty="0" err="1"/>
              <a:t>Integratioun</a:t>
            </a:r>
            <a:r>
              <a:rPr lang="fr-CH" sz="2400" b="1" dirty="0"/>
              <a:t> a </a:t>
            </a:r>
            <a:r>
              <a:rPr lang="fr-CH" sz="2400" b="1" dirty="0" err="1"/>
              <a:t>ménger</a:t>
            </a:r>
            <a:r>
              <a:rPr lang="fr-CH" sz="2400" b="1" dirty="0"/>
              <a:t> </a:t>
            </a:r>
            <a:r>
              <a:rPr lang="fr-CH" sz="2400" b="1" dirty="0" err="1"/>
              <a:t>Gemeng</a:t>
            </a:r>
            <a:endParaRPr lang="fr-FR" sz="2400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D9B1D82-3D3D-1C43-BFF7-F1BE9EE5E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532" y="0"/>
            <a:ext cx="4956468" cy="15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6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516A3-FFBD-0046-86CE-97B097AA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Beispill</a:t>
            </a:r>
            <a:r>
              <a:rPr lang="fr-CH" b="1" dirty="0"/>
              <a:t> </a:t>
            </a:r>
            <a:r>
              <a:rPr lang="fr-CH" b="1" dirty="0" err="1"/>
              <a:t>Stad</a:t>
            </a:r>
            <a:r>
              <a:rPr lang="fr-CH" b="1" dirty="0"/>
              <a:t> </a:t>
            </a:r>
            <a:r>
              <a:rPr lang="fr-CH" b="1" dirty="0" err="1"/>
              <a:t>Lëtzebuerg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E704C8-B125-374E-BB3F-98EDEAD3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400" dirty="0"/>
              <a:t>Le diagnostique a été réalisé par le CEFIS en 3 étapes:</a:t>
            </a:r>
          </a:p>
          <a:p>
            <a:r>
              <a:rPr lang="fr-CH" sz="2400" dirty="0"/>
              <a:t>Diagnostique interne auprès des services communaux</a:t>
            </a:r>
          </a:p>
          <a:p>
            <a:r>
              <a:rPr lang="fr-CH" sz="2400" dirty="0"/>
              <a:t>Diagnostique externe </a:t>
            </a:r>
            <a:r>
              <a:rPr lang="fr-LU" sz="2400" dirty="0"/>
              <a:t>réalisé lors de soirées thématiques auprès de la population et d’entretiens avec des structures clés de l’intégration, des associations ainsi qu’avec la Commission Communale Consultative d’Intégration.</a:t>
            </a:r>
          </a:p>
          <a:p>
            <a:r>
              <a:rPr lang="fr-LU" sz="2400" dirty="0"/>
              <a:t>Identification de pistes de réflexion et de recommandations pour l’élaboration du PCI</a:t>
            </a:r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B3FE8A-A9C4-5F4E-AA2A-C35D5F49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AB971D-E801-7B44-A1F5-09F0A500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4CEDC-9AA5-074B-A3A4-BFEBB2CF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3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72F4E-84B5-7042-B131-E29A5664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Beispill</a:t>
            </a:r>
            <a:r>
              <a:rPr lang="fr-CH" b="1" dirty="0"/>
              <a:t> </a:t>
            </a:r>
            <a:r>
              <a:rPr lang="fr-CH" b="1" dirty="0" err="1"/>
              <a:t>Stroossen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84FC55-DC1C-B543-8CA2-AD23CE1AB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sz="2800" dirty="0"/>
              <a:t>A </a:t>
            </a:r>
            <a:r>
              <a:rPr lang="fr-CH" sz="2800" dirty="0" err="1"/>
              <a:t>Strassen</a:t>
            </a:r>
            <a:r>
              <a:rPr lang="fr-CH" sz="2800" dirty="0"/>
              <a:t>, le diagnostique réalisé par le CEFIS devait:</a:t>
            </a:r>
          </a:p>
          <a:p>
            <a:r>
              <a:rPr lang="fr-FR" sz="2800" i="1" dirty="0"/>
              <a:t>Faire la synthèse des travaux réalisés par un groupe de travail, de divers documents fournis par le service intégration et de données statistiques</a:t>
            </a:r>
          </a:p>
          <a:p>
            <a:r>
              <a:rPr lang="fr-CH" sz="2800" i="1" dirty="0"/>
              <a:t>P</a:t>
            </a:r>
            <a:r>
              <a:rPr lang="fr-FR" sz="2800" i="1" dirty="0" err="1"/>
              <a:t>ermettre</a:t>
            </a:r>
            <a:r>
              <a:rPr lang="fr-FR" sz="2800" i="1" dirty="0"/>
              <a:t> de réaliser un plan cadre général pour l’intégration, la diversité et l’égalité des chances (en partant des plans déjà existants à cet effet)</a:t>
            </a:r>
          </a:p>
          <a:p>
            <a:r>
              <a:rPr lang="fr-CH" sz="2800" i="1" dirty="0"/>
              <a:t>F</a:t>
            </a:r>
            <a:r>
              <a:rPr lang="fr-FR" sz="2800" i="1" dirty="0" err="1"/>
              <a:t>ournir</a:t>
            </a:r>
            <a:r>
              <a:rPr lang="fr-FR" sz="2800" i="1" dirty="0"/>
              <a:t> des pistes détaillées pour l’élaboration d’actions et d’initiatives</a:t>
            </a:r>
          </a:p>
          <a:p>
            <a:endParaRPr lang="fr-LU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4ED4F-6635-F540-AD30-F933F739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434772-C860-C94F-A3A7-AE3E9C02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B8DAF7-A4D8-D448-8F76-F9D8B026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65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6EE5E-CDDA-5F4F-B43C-DE279FCB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Un sondage parmi la population locale par TNS-</a:t>
            </a:r>
            <a:r>
              <a:rPr lang="fr-CH" b="1" dirty="0" err="1"/>
              <a:t>Ilres</a:t>
            </a:r>
            <a:r>
              <a:rPr lang="fr-CH" b="1" dirty="0"/>
              <a:t> 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1A34FB-7DA5-6F48-A384-6173EF53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9018588" cy="431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sz="2400" b="1" dirty="0"/>
              <a:t>Le sondage permet de </a:t>
            </a:r>
          </a:p>
          <a:p>
            <a:r>
              <a:rPr lang="fr-CH" sz="2400" dirty="0"/>
              <a:t>Connaître l’attitude de la population par rapport à des questions précises</a:t>
            </a:r>
          </a:p>
          <a:p>
            <a:r>
              <a:rPr lang="fr-CH" sz="2400" dirty="0"/>
              <a:t>Evaluer la pertinence de mesures et d’initiatives envisagées</a:t>
            </a:r>
          </a:p>
          <a:p>
            <a:r>
              <a:rPr lang="fr-CH" sz="2400" dirty="0"/>
              <a:t>Sentir le pouls du vivre ensemble de manière générale</a:t>
            </a:r>
          </a:p>
          <a:p>
            <a:r>
              <a:rPr lang="fr-CH" sz="2400" dirty="0"/>
              <a:t>Valoriser l’avis de chaque résident</a:t>
            </a:r>
          </a:p>
          <a:p>
            <a:r>
              <a:rPr lang="fr-CH" sz="2400" dirty="0"/>
              <a:t>Thématiser les défis du vivre ensemble</a:t>
            </a:r>
          </a:p>
          <a:p>
            <a:pPr>
              <a:lnSpc>
                <a:spcPct val="110000"/>
              </a:lnSpc>
            </a:pPr>
            <a:r>
              <a:rPr lang="fr-CH" sz="2400" dirty="0"/>
              <a:t>Possibilité aussi d’organiser des </a:t>
            </a:r>
            <a:r>
              <a:rPr lang="fr-FR" sz="2400" dirty="0"/>
              <a:t>consultations citoyennes : échange prolongé sur 1 à 2 journées de débat avec 30 à 60 citoyens, restitution publique à la fin avec presse et rapport</a:t>
            </a:r>
            <a:endParaRPr lang="fr-LU" sz="2400" dirty="0"/>
          </a:p>
          <a:p>
            <a:endParaRPr lang="fr-CH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1EDC34-78D2-F74C-85A5-295DA1C9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2CC7A-E404-F54B-BABF-2CFAB6DE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3684E-3816-4842-B4B4-F8033FAC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55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2CAD4-97CF-574B-8C9A-D2925A592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Beispill</a:t>
            </a:r>
            <a:r>
              <a:rPr lang="fr-CH" dirty="0"/>
              <a:t>: PCI </a:t>
            </a:r>
            <a:r>
              <a:rPr lang="fr-CH" dirty="0" err="1"/>
              <a:t>Miselerland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2FE7F0-956F-FB40-A24D-AE25E528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9374188" cy="436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b="1" dirty="0"/>
              <a:t>Exemples de questions:</a:t>
            </a:r>
          </a:p>
          <a:p>
            <a:r>
              <a:rPr lang="fr-CH" sz="2000" dirty="0"/>
              <a:t>Nationalité, origine, âge, éducation, enfants, secteur d’occupation, </a:t>
            </a:r>
            <a:r>
              <a:rPr lang="fr-CH" sz="2000" dirty="0" err="1"/>
              <a:t>etc</a:t>
            </a:r>
            <a:endParaRPr lang="fr-CH" sz="2000" dirty="0"/>
          </a:p>
          <a:p>
            <a:r>
              <a:rPr lang="fr-CH" sz="2000" dirty="0"/>
              <a:t>Qualité des services communaux, qualité de vie en général</a:t>
            </a:r>
          </a:p>
          <a:p>
            <a:r>
              <a:rPr lang="fr-CH" sz="2000" dirty="0"/>
              <a:t>Participation à la vie sociale, participation politique</a:t>
            </a:r>
          </a:p>
          <a:p>
            <a:r>
              <a:rPr lang="fr-CH" sz="2000" dirty="0"/>
              <a:t>Points forts, points faibles de la commune</a:t>
            </a:r>
          </a:p>
          <a:p>
            <a:r>
              <a:rPr lang="fr-CH" sz="2000" dirty="0"/>
              <a:t>Satisfaction personnelle par rapport à l’offre communale</a:t>
            </a:r>
          </a:p>
          <a:p>
            <a:r>
              <a:rPr lang="fr-CH" sz="2000" dirty="0"/>
              <a:t>Attachement par rapport à la commune, au pays, au pays d’origine </a:t>
            </a:r>
          </a:p>
          <a:p>
            <a:r>
              <a:rPr lang="fr-CH" sz="2000" dirty="0"/>
              <a:t>Critères d’inclusion (travail, langue, participation sociétale, nationalité, etc.)</a:t>
            </a:r>
          </a:p>
          <a:p>
            <a:r>
              <a:rPr lang="fr-CH" sz="2000" dirty="0"/>
              <a:t>Caractéristiques du vivre ensemble dans votre commune</a:t>
            </a:r>
            <a:endParaRPr lang="fr-FR" sz="20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DF4D8-D638-6C4B-9BFF-AD864675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B1DB50-AC83-8047-BDCB-9C1517E6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E8A42-EE02-1644-A5F9-A04642C9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88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99D4D-F9D8-D74D-8DB2-31F6E0D6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Digitale Biirgerforum fir d’Gemeng 4motion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AAB9EF-F8E6-3248-9C94-0788D029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400" dirty="0"/>
              <a:t>Le forum citoyen en ligne ou le questionnement de la population permet d’impliquer les citoyens dans le processus d’élaboration du PCI:</a:t>
            </a:r>
          </a:p>
          <a:p>
            <a:r>
              <a:rPr lang="fr-CH" sz="2400" dirty="0"/>
              <a:t>État des lieux</a:t>
            </a:r>
          </a:p>
          <a:p>
            <a:r>
              <a:rPr lang="fr-CH" sz="2400" dirty="0"/>
              <a:t>Identification des pistes à suivre</a:t>
            </a:r>
          </a:p>
          <a:p>
            <a:r>
              <a:rPr lang="fr-CH" sz="2400" dirty="0"/>
              <a:t>Processus de conception</a:t>
            </a:r>
          </a:p>
          <a:p>
            <a:r>
              <a:rPr lang="fr-CH" sz="2400" dirty="0"/>
              <a:t>Définition de projets concrets</a:t>
            </a:r>
          </a:p>
          <a:p>
            <a:r>
              <a:rPr lang="fr-CH" sz="2400" dirty="0"/>
              <a:t>Evaluation </a:t>
            </a:r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39FCB8-0803-A14D-B451-3DD87A24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8BA011-43BC-B34D-9F38-A9BE2B6C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21814-3D1F-1747-9891-D0368FC7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50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C1D7C-B724-7F48-B472-F056AD98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Beispill</a:t>
            </a:r>
            <a:r>
              <a:rPr lang="fr-CH" dirty="0"/>
              <a:t> </a:t>
            </a:r>
            <a:r>
              <a:rPr lang="fr-CH" dirty="0" err="1"/>
              <a:t>Esch-Uelzecht</a:t>
            </a:r>
            <a:endParaRPr lang="fr-FR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D6C7B8A8-F316-3640-8DFD-1BFAF77219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63" y="1472419"/>
            <a:ext cx="7215773" cy="4509858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6B7B5A-54F4-2A4A-AD33-8BDBBF3E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4E78B0-E644-EC41-8C52-DFEFAB35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287CDB-6648-6D4D-BA59-29AA7935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63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601C1-4889-E045-827F-8AF3E25F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Kofinanzéierung</a:t>
            </a:r>
            <a:r>
              <a:rPr lang="fr-CH" b="1" dirty="0"/>
              <a:t> </a:t>
            </a:r>
            <a:r>
              <a:rPr lang="fr-CH" b="1" dirty="0" err="1"/>
              <a:t>vum</a:t>
            </a:r>
            <a:r>
              <a:rPr lang="fr-CH" b="1" dirty="0"/>
              <a:t> PCI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086261-8500-094F-9115-FF569E1B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9100"/>
            <a:ext cx="8915400" cy="4222122"/>
          </a:xfrm>
        </p:spPr>
        <p:txBody>
          <a:bodyPr/>
          <a:lstStyle/>
          <a:p>
            <a:r>
              <a:rPr lang="fr-FR" sz="3200" dirty="0"/>
              <a:t>Dans le cadre de l’appel à projets lancé par l’OLAI à l’attention des communes, un cofinancement à hauteur de 25.000€ peut être accordé aux communes souhaitant réaliser un PCI (maximum 75% des coûts réels).</a:t>
            </a:r>
            <a:endParaRPr lang="fr-LU" sz="320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E59324-85BE-6744-A94A-190455BD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7A9B54-E048-0F43-AF01-F2C3E77D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DDD20-BA08-3444-88A1-D03113EB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482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3F6AB-321A-194E-882F-4A55CF63E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500" y="1473201"/>
            <a:ext cx="9282112" cy="4198730"/>
          </a:xfrm>
        </p:spPr>
        <p:txBody>
          <a:bodyPr>
            <a:normAutofit fontScale="90000"/>
          </a:bodyPr>
          <a:lstStyle/>
          <a:p>
            <a:pPr algn="ctr"/>
            <a:br>
              <a:rPr lang="fr-CH" b="1" dirty="0"/>
            </a:br>
            <a:r>
              <a:rPr lang="fr-CH" sz="4400" b="1" dirty="0"/>
              <a:t>Merci pour votre attention!</a:t>
            </a:r>
            <a:br>
              <a:rPr lang="fr-CH" sz="4400" b="1" dirty="0"/>
            </a:br>
            <a:r>
              <a:rPr lang="fr-CH" sz="4400" b="1" dirty="0"/>
              <a:t>Merci </a:t>
            </a:r>
            <a:r>
              <a:rPr lang="fr-CH" sz="4400" b="1" dirty="0" err="1"/>
              <a:t>fir</a:t>
            </a:r>
            <a:r>
              <a:rPr lang="fr-CH" sz="4400" b="1" dirty="0"/>
              <a:t> </a:t>
            </a:r>
            <a:r>
              <a:rPr lang="fr-CH" sz="4400" b="1" dirty="0" err="1"/>
              <a:t>Äer</a:t>
            </a:r>
            <a:r>
              <a:rPr lang="fr-CH" sz="4400" b="1" dirty="0"/>
              <a:t> </a:t>
            </a:r>
            <a:r>
              <a:rPr lang="fr-CH" sz="4400" b="1" dirty="0" err="1"/>
              <a:t>Opmierksamkeet</a:t>
            </a:r>
            <a:r>
              <a:rPr lang="fr-CH" sz="4400" b="1" dirty="0"/>
              <a:t>!</a:t>
            </a:r>
            <a:br>
              <a:rPr lang="fr-CH" sz="4400" b="1" dirty="0"/>
            </a:br>
            <a:br>
              <a:rPr lang="fr-CH" sz="4400" b="1" dirty="0"/>
            </a:br>
            <a:r>
              <a:rPr lang="fr-CH" sz="3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Philippe ESCHENAUER – Marc FABER – Laura ZUCCOLI</a:t>
            </a:r>
            <a:br>
              <a:rPr lang="fr-CH" sz="4400" b="1" dirty="0">
                <a:solidFill>
                  <a:srgbClr val="7030A0"/>
                </a:solidFill>
              </a:rPr>
            </a:br>
            <a:r>
              <a:rPr lang="fr-CH" sz="3100" b="1" dirty="0">
                <a:hlinkClick r:id="rId2"/>
              </a:rPr>
              <a:t>helpdesk@integratioun.lu</a:t>
            </a:r>
            <a:br>
              <a:rPr lang="fr-CH" sz="3100" b="1" dirty="0"/>
            </a:br>
            <a:r>
              <a:rPr lang="fr-CH" sz="3100" b="1" dirty="0"/>
              <a:t>TEL: 43 83 331</a:t>
            </a:r>
            <a:endParaRPr lang="fr-FR" b="1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C2F841A0-4B40-B745-8000-AD49D56C79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791" y="82448"/>
            <a:ext cx="4003419" cy="1287319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95832-A5E9-AD4F-9FB6-BD172907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A099D-0BB0-464B-B5EE-06D3A302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C7C0BF-262A-0C43-8EB1-EF0868BB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5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37DCFA-8AA6-3B41-AAF8-FEA767D4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Waat</a:t>
            </a:r>
            <a:r>
              <a:rPr lang="fr-CH" b="1" dirty="0"/>
              <a:t> </a:t>
            </a:r>
            <a:r>
              <a:rPr lang="fr-CH" b="1" dirty="0" err="1"/>
              <a:t>ass</a:t>
            </a:r>
            <a:r>
              <a:rPr lang="fr-CH" b="1" dirty="0"/>
              <a:t> e PCI?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91656-42A3-BC4C-A2D4-2D3FF7026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519311"/>
            <a:ext cx="9966648" cy="46111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dirty="0"/>
              <a:t>Le PCI a été conçu par le SYVICOL et l’Office luxembourgeois de l’accueil et de l’intégration (OLAI) pour doter les communes d’un </a:t>
            </a:r>
            <a:r>
              <a:rPr lang="fr-FR" sz="2400" b="1" dirty="0"/>
              <a:t>instrument de gestion politique structuré en matière d’intégration locale </a:t>
            </a:r>
            <a:r>
              <a:rPr lang="fr-FR" sz="2400" dirty="0"/>
              <a:t>qui :</a:t>
            </a:r>
            <a:endParaRPr lang="fr-LU" sz="2400" dirty="0"/>
          </a:p>
          <a:p>
            <a:pPr lvl="0"/>
            <a:r>
              <a:rPr lang="fr-FR" sz="2400" dirty="0"/>
              <a:t>définit une approche transversale et un cadre stratégique </a:t>
            </a:r>
            <a:endParaRPr lang="fr-LU" sz="2400" dirty="0"/>
          </a:p>
          <a:p>
            <a:pPr lvl="0"/>
            <a:r>
              <a:rPr lang="fr-FR" sz="2400" dirty="0"/>
              <a:t>concerne tous les domaines du vivre ensemble au niveau local </a:t>
            </a:r>
            <a:endParaRPr lang="fr-LU" sz="2400" dirty="0"/>
          </a:p>
          <a:p>
            <a:pPr lvl="0"/>
            <a:r>
              <a:rPr lang="fr-FR" sz="2400" dirty="0"/>
              <a:t>s’inscrit dans une démarche territoriale</a:t>
            </a:r>
            <a:endParaRPr lang="fr-LU" sz="2400" dirty="0"/>
          </a:p>
          <a:p>
            <a:pPr lvl="0"/>
            <a:r>
              <a:rPr lang="fr-FR" sz="2400" dirty="0"/>
              <a:t>va au-delà de la mise en œuvre d’actions ponctuelles et isolées</a:t>
            </a:r>
            <a:endParaRPr lang="fr-LU" sz="2400" dirty="0"/>
          </a:p>
          <a:p>
            <a:pPr lvl="0"/>
            <a:r>
              <a:rPr lang="fr-FR" sz="2400" dirty="0"/>
              <a:t>s’inspire des besoins et attentes de la population et de ses représentants politiques</a:t>
            </a:r>
            <a:endParaRPr lang="fr-LU" sz="2400" dirty="0"/>
          </a:p>
          <a:p>
            <a:pPr lvl="0"/>
            <a:r>
              <a:rPr lang="fr-FR" sz="2400" dirty="0"/>
              <a:t>implique et responsabilise un maximum d’acteurs. </a:t>
            </a:r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D08F44-24EF-8D41-8916-A4C69342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FAE0-0A9B-4F4B-84A4-3143E60604AB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DF88C-9E28-224C-BD8A-1FB8E14A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8A42A2-C685-4340-8A57-578D6A09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7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DB5E4D-8FB1-A245-B5FF-37242DB6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Wéi</a:t>
            </a:r>
            <a:r>
              <a:rPr lang="fr-CH" b="1" dirty="0"/>
              <a:t> en </a:t>
            </a:r>
            <a:r>
              <a:rPr lang="fr-CH" b="1" dirty="0" err="1"/>
              <a:t>Zäitraum</a:t>
            </a:r>
            <a:r>
              <a:rPr lang="fr-CH" b="1" dirty="0"/>
              <a:t> </a:t>
            </a:r>
            <a:r>
              <a:rPr lang="fr-CH" b="1" dirty="0" err="1"/>
              <a:t>fir</a:t>
            </a:r>
            <a:r>
              <a:rPr lang="fr-CH" b="1" dirty="0"/>
              <a:t> e PCI?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EC26F7-F268-CA47-AADD-56B630C9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400" dirty="0"/>
              <a:t>Concevoir et mettre en œuvre un Plan Communal Intégration est un travail à moyen et long terme. </a:t>
            </a:r>
            <a:endParaRPr lang="fr-LU" sz="2400" dirty="0"/>
          </a:p>
          <a:p>
            <a:pPr marL="0" indent="0">
              <a:buNone/>
            </a:pPr>
            <a:endParaRPr lang="fr-LU" sz="2400" dirty="0"/>
          </a:p>
          <a:p>
            <a:r>
              <a:rPr lang="fr-FR" sz="2400" dirty="0"/>
              <a:t>Toutes les actions locales déjà menées (soirée de bienvenue, fête multiculturelle, …) constituent une base de départ qui peut servir à une mise en place structurée et durable d’un PCI.</a:t>
            </a:r>
            <a:endParaRPr lang="fr-LU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CEB781-CD56-654C-B491-D04AE2E4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D26066-77CE-E645-A60F-23773BB1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2F6A02-CB09-8D4F-9A03-3F9D30EE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52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82A28-3DB6-E541-BB66-0D9134BC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Wien </a:t>
            </a:r>
            <a:r>
              <a:rPr lang="fr-CH" b="1" dirty="0" err="1"/>
              <a:t>mécht</a:t>
            </a:r>
            <a:r>
              <a:rPr lang="fr-CH" b="1" dirty="0"/>
              <a:t> e PCI?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86C388-AD16-874E-B7DD-13C4C5DBD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4394"/>
            <a:ext cx="8915400" cy="4166828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fr-FR" altLang="fr-FR" sz="3000" dirty="0">
                <a:latin typeface="Cambria" pitchFamily="18" charset="0"/>
                <a:ea typeface="ＭＳ Ｐゴシック" pitchFamily="34" charset="-128"/>
              </a:rPr>
              <a:t>Le PCI peut être réalisé par </a:t>
            </a:r>
            <a:r>
              <a:rPr lang="fr-FR" altLang="fr-FR" sz="3000" b="1" dirty="0">
                <a:latin typeface="Cambria" pitchFamily="18" charset="0"/>
                <a:ea typeface="ＭＳ Ｐゴシック" pitchFamily="34" charset="-128"/>
              </a:rPr>
              <a:t>une commune </a:t>
            </a:r>
            <a:r>
              <a:rPr lang="fr-FR" altLang="fr-FR" sz="3000" dirty="0">
                <a:latin typeface="Cambria" pitchFamily="18" charset="0"/>
                <a:ea typeface="ＭＳ Ｐゴシック" pitchFamily="34" charset="-128"/>
              </a:rPr>
              <a:t>ou au niveau d’un territoire plus vaste dans le cadre </a:t>
            </a:r>
            <a:r>
              <a:rPr lang="fr-FR" altLang="fr-FR" sz="3000" b="1" dirty="0">
                <a:latin typeface="Cambria" pitchFamily="18" charset="0"/>
                <a:ea typeface="ＭＳ Ｐゴシック" pitchFamily="34" charset="-128"/>
              </a:rPr>
              <a:t>d’une collaboration intercommunale</a:t>
            </a:r>
            <a:r>
              <a:rPr lang="fr-FR" altLang="fr-FR" sz="2600" dirty="0">
                <a:latin typeface="Cambria" pitchFamily="18" charset="0"/>
                <a:ea typeface="ＭＳ Ｐゴシック" pitchFamily="34" charset="-128"/>
              </a:rPr>
              <a:t>. </a:t>
            </a:r>
            <a:endParaRPr lang="fr-FR" altLang="fr-FR" sz="2600" dirty="0">
              <a:solidFill>
                <a:srgbClr val="0066FF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fr-FR" altLang="fr-FR" sz="2800" dirty="0">
              <a:solidFill>
                <a:srgbClr val="0066FF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fr-FR" sz="2800" i="1" dirty="0">
                <a:latin typeface="Cambria" pitchFamily="18" charset="0"/>
                <a:ea typeface="ＭＳ Ｐゴシック" pitchFamily="34" charset="-128"/>
              </a:rPr>
              <a:t>	</a:t>
            </a:r>
            <a:r>
              <a:rPr lang="fr-FR" altLang="fr-FR" sz="3000" i="1" dirty="0">
                <a:latin typeface="Cambria" pitchFamily="18" charset="0"/>
                <a:ea typeface="ＭＳ Ｐゴシック" pitchFamily="34" charset="-128"/>
              </a:rPr>
              <a:t>Une </a:t>
            </a:r>
            <a:r>
              <a:rPr lang="fr-FR" altLang="fr-FR" sz="3000" b="1" i="1" dirty="0">
                <a:latin typeface="Cambria" pitchFamily="18" charset="0"/>
                <a:ea typeface="ＭＳ Ｐゴシック" pitchFamily="34" charset="-128"/>
              </a:rPr>
              <a:t>collaboration intercommunale </a:t>
            </a:r>
            <a:r>
              <a:rPr lang="fr-FR" altLang="fr-FR" sz="3000" i="1" dirty="0">
                <a:latin typeface="Cambria" pitchFamily="18" charset="0"/>
                <a:ea typeface="ＭＳ Ｐゴシック" pitchFamily="34" charset="-128"/>
              </a:rPr>
              <a:t>permet surtout d’unir les forces, les idées, les ressources et les coûts éventuels.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altLang="fr-FR" sz="1700" i="1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fr-FR" sz="2800" i="1" dirty="0">
                <a:latin typeface="Cambria" pitchFamily="18" charset="0"/>
                <a:ea typeface="ＭＳ Ｐゴシック" pitchFamily="34" charset="-128"/>
              </a:rPr>
              <a:t>  </a:t>
            </a:r>
            <a:endParaRPr lang="fr-FR" altLang="fr-FR" b="1" dirty="0">
              <a:latin typeface="Cambria" pitchFamily="18" charset="0"/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C87E3-4194-A34D-B5A7-232C1635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752301-503E-774A-9321-142D9BD6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0D19FC-5660-6B47-AFFE-6E374C8A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3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0BD87-0E7A-5948-8B03-2A219A7B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Eng transparent Approche an 3 </a:t>
            </a:r>
            <a:r>
              <a:rPr lang="fr-CH" b="1" dirty="0" err="1"/>
              <a:t>Etapen</a:t>
            </a:r>
            <a:r>
              <a:rPr lang="fr-CH" b="1" dirty="0"/>
              <a:t> an 10 </a:t>
            </a:r>
            <a:r>
              <a:rPr lang="fr-CH" b="1" dirty="0" err="1"/>
              <a:t>Schrëtt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8B0169-887D-0C46-AD55-ED935696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Étape I : Mise en route </a:t>
            </a:r>
            <a:endParaRPr lang="fr-LU" sz="2400" dirty="0"/>
          </a:p>
          <a:p>
            <a:r>
              <a:rPr lang="fr-FR" sz="2400" dirty="0"/>
              <a:t>1)   Décision du conseil communal </a:t>
            </a:r>
            <a:r>
              <a:rPr lang="fr-FR" sz="2400" dirty="0">
                <a:solidFill>
                  <a:srgbClr val="7030A0"/>
                </a:solidFill>
              </a:rPr>
              <a:t>de son intention </a:t>
            </a:r>
            <a:r>
              <a:rPr lang="fr-FR" sz="2400" dirty="0"/>
              <a:t>à 				réaliser un Plan Communal Intégration (délibération 			type à votre disposition)</a:t>
            </a:r>
            <a:endParaRPr lang="fr-LU" sz="2400" dirty="0"/>
          </a:p>
          <a:p>
            <a:r>
              <a:rPr lang="fr-FR" sz="2400" dirty="0"/>
              <a:t>2)   Mobilisation de l’administration et de la population 			locale en impliquant des acteurs-clés (membres 				CCCI, associations, </a:t>
            </a:r>
            <a:r>
              <a:rPr lang="fr-FR" sz="2400" dirty="0" err="1"/>
              <a:t>évtl</a:t>
            </a:r>
            <a:r>
              <a:rPr lang="fr-FR" sz="2400" dirty="0"/>
              <a:t>. multiplicateurs,..</a:t>
            </a:r>
            <a:r>
              <a:rPr lang="fr-FR" sz="2400" dirty="0" err="1"/>
              <a:t>etc</a:t>
            </a:r>
            <a:r>
              <a:rPr lang="fr-FR" sz="2400" dirty="0"/>
              <a:t>.)</a:t>
            </a:r>
            <a:endParaRPr lang="fr-LU" sz="2400" dirty="0"/>
          </a:p>
          <a:p>
            <a:r>
              <a:rPr lang="fr-FR" sz="2400" dirty="0"/>
              <a:t>3)   Constitution d’un comité de pilotage responsable de 		la concrétisation du PCI. </a:t>
            </a:r>
            <a:endParaRPr lang="fr-LU" sz="2400" dirty="0">
              <a:solidFill>
                <a:srgbClr val="7030A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2F5D6-8726-A541-9A40-FAAE74F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545131-48BF-9246-9265-94F2E343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27E89C-D539-9742-8970-8090AF92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30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BACFA-0EE2-5D45-9CBA-F52758D5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Eng transparent Approche an 3 </a:t>
            </a:r>
            <a:r>
              <a:rPr lang="fr-CH" b="1" dirty="0" err="1"/>
              <a:t>Etapen</a:t>
            </a:r>
            <a:r>
              <a:rPr lang="fr-CH" b="1" dirty="0"/>
              <a:t> an 10 </a:t>
            </a:r>
            <a:r>
              <a:rPr lang="fr-CH" b="1" dirty="0" err="1"/>
              <a:t>Schrëtt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FE495D-505D-1441-B7CA-533874B76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96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800" b="1" dirty="0"/>
              <a:t>Étape II : Élaboration du PCI </a:t>
            </a:r>
            <a:endParaRPr lang="fr-LU" sz="2800" dirty="0"/>
          </a:p>
          <a:p>
            <a:r>
              <a:rPr lang="fr-FR" sz="2800" dirty="0"/>
              <a:t>4)   État des lieux et diagnostic des besoins (p.ex. par  </a:t>
            </a:r>
            <a:endParaRPr lang="fr-LU" sz="2800" dirty="0"/>
          </a:p>
          <a:p>
            <a:pPr marL="0" indent="0">
              <a:buNone/>
            </a:pPr>
            <a:r>
              <a:rPr lang="fr-FR" sz="2800" dirty="0"/>
              <a:t>	     inventaires, études par sondages, atelier d’avenir,…)</a:t>
            </a:r>
            <a:endParaRPr lang="fr-LU" sz="2800" dirty="0"/>
          </a:p>
          <a:p>
            <a:r>
              <a:rPr lang="fr-FR" sz="2800" dirty="0"/>
              <a:t>5)   Définition des domaines d’action et public cibles </a:t>
            </a:r>
            <a:endParaRPr lang="fr-LU" sz="2800" dirty="0"/>
          </a:p>
          <a:p>
            <a:r>
              <a:rPr lang="fr-FR" sz="2800" dirty="0"/>
              <a:t>6)   Fixation des objectifs et des résultats attendus. </a:t>
            </a:r>
            <a:endParaRPr lang="fr-LU" sz="2800" dirty="0"/>
          </a:p>
          <a:p>
            <a:r>
              <a:rPr lang="fr-FR" sz="2800" dirty="0"/>
              <a:t>7)   Définition des actions et élaboration du plan 					d’actions (acteurs, ressources, budget et 						calendrier). </a:t>
            </a:r>
            <a:endParaRPr lang="fr-LU" sz="2800" dirty="0"/>
          </a:p>
          <a:p>
            <a:r>
              <a:rPr lang="fr-FR" sz="2800" dirty="0"/>
              <a:t>8)   Adoption du PCI et des </a:t>
            </a:r>
            <a:r>
              <a:rPr lang="fr-FR" sz="2800" dirty="0">
                <a:solidFill>
                  <a:srgbClr val="7030A0"/>
                </a:solidFill>
              </a:rPr>
              <a:t>actions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7030A0"/>
                </a:solidFill>
              </a:rPr>
              <a:t>qu’il préconise </a:t>
            </a:r>
            <a:r>
              <a:rPr lang="fr-FR" sz="2800" dirty="0"/>
              <a:t>par 			le conseil communal et dépôt auprès de l’OLAI</a:t>
            </a:r>
            <a:endParaRPr lang="fr-LU" sz="280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A9C09-E46C-644D-A4C9-CE179689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4DE8E-D787-0F4F-89EC-6E5C5655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B19F70-D5A0-6545-8217-1D368D9F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51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3D4DC-5F30-9C4C-8056-B7033CC69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Eng transparent Approche an 3 </a:t>
            </a:r>
            <a:r>
              <a:rPr lang="fr-CH" b="1" dirty="0" err="1"/>
              <a:t>Etapen</a:t>
            </a:r>
            <a:r>
              <a:rPr lang="fr-CH" b="1" dirty="0"/>
              <a:t> an 10 </a:t>
            </a:r>
            <a:r>
              <a:rPr lang="fr-CH" b="1" dirty="0" err="1"/>
              <a:t>Schrëtt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AD8DD0-01B9-944B-ABC1-E60B0428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/>
              <a:t>Étape III : Réalisation et évaluation </a:t>
            </a:r>
            <a:endParaRPr lang="fr-LU" sz="2400" dirty="0"/>
          </a:p>
          <a:p>
            <a:pPr marL="0" indent="0">
              <a:buNone/>
            </a:pPr>
            <a:endParaRPr lang="fr-LU" sz="2400" dirty="0"/>
          </a:p>
          <a:p>
            <a:r>
              <a:rPr lang="fr-FR" sz="2400" dirty="0"/>
              <a:t>9)   Réalisation des actions selon le calendrier prévu et 			sous la</a:t>
            </a:r>
            <a:r>
              <a:rPr lang="fr-LU" sz="2400" dirty="0"/>
              <a:t> </a:t>
            </a:r>
            <a:r>
              <a:rPr lang="fr-FR" sz="2400" dirty="0"/>
              <a:t>coordination du comité de pilotage </a:t>
            </a:r>
            <a:endParaRPr lang="fr-LU" sz="2400" dirty="0"/>
          </a:p>
          <a:p>
            <a:r>
              <a:rPr lang="fr-FR" sz="2400" dirty="0"/>
              <a:t>10) Évaluation des résultats des actions et du 						fonctionnement général du PCI </a:t>
            </a:r>
            <a:endParaRPr lang="fr-LU" sz="240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16FE83-576B-DA46-AAB1-8D3ED9A5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EAC54-34B0-3F43-B2AE-E4BF1B78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8556C-B2A4-5C46-8B58-386D635E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56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69BCA-E6CA-2D43-B3ED-7BA81ED0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Hëllef</a:t>
            </a:r>
            <a:r>
              <a:rPr lang="fr-CH" b="1" dirty="0"/>
              <a:t> </a:t>
            </a:r>
            <a:r>
              <a:rPr lang="fr-CH" b="1" dirty="0" err="1"/>
              <a:t>beim</a:t>
            </a:r>
            <a:r>
              <a:rPr lang="fr-CH" b="1" dirty="0"/>
              <a:t> </a:t>
            </a:r>
            <a:r>
              <a:rPr lang="fr-CH" b="1" dirty="0" err="1"/>
              <a:t>Ausschaffe</a:t>
            </a:r>
            <a:r>
              <a:rPr lang="fr-CH" b="1" dirty="0"/>
              <a:t> </a:t>
            </a:r>
            <a:r>
              <a:rPr lang="fr-CH" b="1" dirty="0" err="1"/>
              <a:t>vum</a:t>
            </a:r>
            <a:r>
              <a:rPr lang="fr-CH" b="1" dirty="0"/>
              <a:t> PCI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3C335E-B4C2-F94D-867A-27450BF2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4055"/>
            <a:ext cx="8915400" cy="42371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LU" dirty="0"/>
          </a:p>
          <a:p>
            <a:pPr lvl="0"/>
            <a:r>
              <a:rPr lang="fr-FR" sz="2400" dirty="0"/>
              <a:t>Aide institutionnelle par le SYVICOL et l’OLAI </a:t>
            </a:r>
            <a:endParaRPr lang="fr-LU" sz="2400" dirty="0"/>
          </a:p>
          <a:p>
            <a:pPr lvl="0"/>
            <a:r>
              <a:rPr lang="de-DE" sz="2400" dirty="0" err="1"/>
              <a:t>Accompagnement</a:t>
            </a:r>
            <a:r>
              <a:rPr lang="de-DE" sz="2400" dirty="0"/>
              <a:t> par le Helpdesk </a:t>
            </a:r>
            <a:r>
              <a:rPr lang="de-DE" sz="2400" i="1" dirty="0" err="1"/>
              <a:t>Integratioun</a:t>
            </a:r>
            <a:r>
              <a:rPr lang="de-DE" sz="2400" dirty="0"/>
              <a:t> </a:t>
            </a:r>
            <a:r>
              <a:rPr lang="de-DE" sz="2400" dirty="0" err="1"/>
              <a:t>p.ex</a:t>
            </a:r>
            <a:r>
              <a:rPr lang="de-DE" sz="2400" dirty="0"/>
              <a:t>. au sein du </a:t>
            </a:r>
            <a:r>
              <a:rPr lang="de-DE" sz="2400" dirty="0" err="1"/>
              <a:t>comité</a:t>
            </a:r>
            <a:r>
              <a:rPr lang="de-DE" sz="2400" dirty="0"/>
              <a:t> de </a:t>
            </a:r>
            <a:r>
              <a:rPr lang="de-DE" sz="2400" dirty="0" err="1"/>
              <a:t>pilotage</a:t>
            </a:r>
            <a:endParaRPr lang="fr-LU" sz="2400" dirty="0"/>
          </a:p>
          <a:p>
            <a:pPr lvl="0"/>
            <a:r>
              <a:rPr lang="fr-FR" sz="2400" dirty="0"/>
              <a:t>Recours à un chargé de projet communal ou externe </a:t>
            </a:r>
            <a:endParaRPr lang="fr-LU" sz="2400" dirty="0"/>
          </a:p>
          <a:p>
            <a:r>
              <a:rPr lang="fr-FR" sz="2400" dirty="0"/>
              <a:t>Des experts sont disponibles (</a:t>
            </a:r>
            <a:r>
              <a:rPr lang="fr-FR" sz="2400" dirty="0" err="1"/>
              <a:t>Cefis</a:t>
            </a:r>
            <a:r>
              <a:rPr lang="fr-FR" sz="2400" dirty="0"/>
              <a:t>, 4motion, </a:t>
            </a:r>
            <a:r>
              <a:rPr lang="fr-FR" sz="2400" dirty="0" err="1"/>
              <a:t>etc</a:t>
            </a:r>
            <a:r>
              <a:rPr lang="fr-FR" sz="2400" dirty="0"/>
              <a:t>) </a:t>
            </a:r>
            <a:r>
              <a:rPr lang="de-DE" sz="2400" dirty="0" err="1"/>
              <a:t>pour</a:t>
            </a:r>
            <a:r>
              <a:rPr lang="de-DE" sz="2400" dirty="0"/>
              <a:t> </a:t>
            </a:r>
            <a:r>
              <a:rPr lang="de-DE" sz="2400" dirty="0" err="1"/>
              <a:t>mener</a:t>
            </a:r>
            <a:r>
              <a:rPr lang="de-DE" sz="2400" dirty="0"/>
              <a:t> </a:t>
            </a:r>
            <a:r>
              <a:rPr lang="de-DE" sz="2400" dirty="0" err="1"/>
              <a:t>un</a:t>
            </a:r>
            <a:r>
              <a:rPr lang="de-DE" sz="2400" dirty="0"/>
              <a:t> </a:t>
            </a:r>
            <a:r>
              <a:rPr lang="de-DE" sz="2400" dirty="0" err="1"/>
              <a:t>état</a:t>
            </a:r>
            <a:r>
              <a:rPr lang="de-DE" sz="2400" dirty="0"/>
              <a:t> des </a:t>
            </a:r>
            <a:r>
              <a:rPr lang="de-DE" sz="2400" dirty="0" err="1"/>
              <a:t>lieux</a:t>
            </a:r>
            <a:r>
              <a:rPr lang="de-DE" sz="2400" dirty="0"/>
              <a:t> des </a:t>
            </a:r>
            <a:r>
              <a:rPr lang="de-DE" sz="2400" dirty="0" err="1"/>
              <a:t>ressources</a:t>
            </a:r>
            <a:r>
              <a:rPr lang="de-DE" sz="2400" dirty="0"/>
              <a:t>, </a:t>
            </a:r>
            <a:r>
              <a:rPr lang="de-DE" sz="2400" dirty="0" err="1"/>
              <a:t>un</a:t>
            </a:r>
            <a:r>
              <a:rPr lang="de-DE" sz="2400" dirty="0"/>
              <a:t> </a:t>
            </a:r>
            <a:r>
              <a:rPr lang="de-DE" sz="2400" dirty="0" err="1"/>
              <a:t>diagnostic</a:t>
            </a:r>
            <a:r>
              <a:rPr lang="de-DE" sz="2400" dirty="0"/>
              <a:t> des </a:t>
            </a:r>
            <a:r>
              <a:rPr lang="de-DE" sz="2400" dirty="0" err="1"/>
              <a:t>besoins</a:t>
            </a:r>
            <a:r>
              <a:rPr lang="de-DE" sz="2400" dirty="0"/>
              <a:t>, </a:t>
            </a:r>
            <a:r>
              <a:rPr lang="de-DE" sz="2400" dirty="0" err="1"/>
              <a:t>un</a:t>
            </a:r>
            <a:r>
              <a:rPr lang="de-DE" sz="2400" dirty="0"/>
              <a:t> </a:t>
            </a:r>
            <a:r>
              <a:rPr lang="de-DE" sz="2400" dirty="0" err="1"/>
              <a:t>aperçu</a:t>
            </a:r>
            <a:r>
              <a:rPr lang="de-DE" sz="2400" dirty="0"/>
              <a:t> des </a:t>
            </a:r>
            <a:r>
              <a:rPr lang="fr-FR" sz="2400" dirty="0"/>
              <a:t>statistiques communales </a:t>
            </a:r>
            <a:r>
              <a:rPr lang="fr-FR" sz="2400" dirty="0" err="1"/>
              <a:t>relevantes</a:t>
            </a:r>
            <a:r>
              <a:rPr lang="fr-FR" sz="2400" dirty="0"/>
              <a:t> </a:t>
            </a:r>
          </a:p>
          <a:p>
            <a:r>
              <a:rPr lang="fr-FR" sz="2400" dirty="0"/>
              <a:t>Sur demande soutien ponctuel par des experts (instituts de sondage, agences spécialisées, facilitateurs, </a:t>
            </a:r>
            <a:r>
              <a:rPr lang="fr-FR" sz="2400" dirty="0" err="1"/>
              <a:t>etc</a:t>
            </a:r>
            <a:r>
              <a:rPr lang="fr-FR" sz="2400" dirty="0"/>
              <a:t>). </a:t>
            </a:r>
            <a:endParaRPr lang="fr-LU" sz="2400" dirty="0"/>
          </a:p>
          <a:p>
            <a:pPr marL="0" indent="0">
              <a:buNone/>
            </a:pPr>
            <a:endParaRPr lang="fr-LU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1BC14-906F-2341-8BEB-3673C100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D94606-91D3-7D4C-A74B-C04D5222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836244-28A4-B545-8EB2-6E22F00C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7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A08E0-EDF0-A844-8542-2EC1325E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779" y="624110"/>
            <a:ext cx="9056834" cy="1280890"/>
          </a:xfrm>
        </p:spPr>
        <p:txBody>
          <a:bodyPr>
            <a:normAutofit fontScale="90000"/>
          </a:bodyPr>
          <a:lstStyle/>
          <a:p>
            <a:r>
              <a:rPr lang="fr-LU" b="1" dirty="0"/>
              <a:t>Diagnostic </a:t>
            </a:r>
            <a:r>
              <a:rPr lang="fr-LU" b="1" dirty="0" err="1"/>
              <a:t>vun</a:t>
            </a:r>
            <a:r>
              <a:rPr lang="fr-LU" b="1" dirty="0"/>
              <a:t> der </a:t>
            </a:r>
            <a:r>
              <a:rPr lang="fr-LU" b="1" dirty="0" err="1"/>
              <a:t>lokaler</a:t>
            </a:r>
            <a:r>
              <a:rPr lang="fr-LU" b="1" dirty="0"/>
              <a:t> </a:t>
            </a:r>
            <a:r>
              <a:rPr lang="fr-LU" b="1" dirty="0" err="1"/>
              <a:t>Integratioun</a:t>
            </a:r>
            <a:r>
              <a:rPr lang="fr-LU" b="1" dirty="0"/>
              <a:t> </a:t>
            </a:r>
            <a:br>
              <a:rPr lang="fr-LU" b="1" dirty="0"/>
            </a:br>
            <a:r>
              <a:rPr lang="fr-LU" b="1" dirty="0"/>
              <a:t>CEFIS – </a:t>
            </a:r>
            <a:r>
              <a:rPr lang="fr-LU" sz="2000" b="1" dirty="0"/>
              <a:t>Centre d’Etude et de Formation Interculturelles et sociales</a:t>
            </a:r>
            <a:br>
              <a:rPr lang="fr-LU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08E07D-96DE-F043-BD5F-8501A544F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225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b="1" dirty="0"/>
              <a:t>Le diagnostique </a:t>
            </a:r>
            <a:r>
              <a:rPr lang="fr-LU" sz="2000" b="1" dirty="0"/>
              <a:t>permet de </a:t>
            </a:r>
            <a:r>
              <a:rPr lang="fr-LU" sz="2000" b="1" dirty="0" err="1"/>
              <a:t>développer</a:t>
            </a:r>
            <a:r>
              <a:rPr lang="fr-LU" sz="2000" b="1" dirty="0"/>
              <a:t> des actions </a:t>
            </a:r>
            <a:r>
              <a:rPr lang="fr-LU" sz="2000" b="1" dirty="0" err="1"/>
              <a:t>ajustées</a:t>
            </a:r>
            <a:r>
              <a:rPr lang="fr-LU" sz="2000" b="1" dirty="0"/>
              <a:t> et </a:t>
            </a:r>
            <a:r>
              <a:rPr lang="fr-LU" sz="2000" b="1" dirty="0" err="1"/>
              <a:t>adaptées</a:t>
            </a:r>
            <a:r>
              <a:rPr lang="fr-LU" sz="2000" b="1" dirty="0"/>
              <a:t> aux </a:t>
            </a:r>
            <a:r>
              <a:rPr lang="fr-LU" sz="2000" b="1" dirty="0" err="1"/>
              <a:t>spécificités</a:t>
            </a:r>
            <a:r>
              <a:rPr lang="fr-LU" sz="2000" b="1" dirty="0"/>
              <a:t> de la commune en prenant en compte:</a:t>
            </a:r>
          </a:p>
          <a:p>
            <a:r>
              <a:rPr lang="fr-LU" sz="2000" dirty="0"/>
              <a:t>La population et ses caractéristiques (nationalités, </a:t>
            </a:r>
            <a:r>
              <a:rPr lang="fr-CH" sz="2000" dirty="0" err="1"/>
              <a:t>âg</a:t>
            </a:r>
            <a:r>
              <a:rPr lang="fr-LU" sz="2000" dirty="0"/>
              <a:t>e,...)</a:t>
            </a:r>
          </a:p>
          <a:p>
            <a:r>
              <a:rPr lang="fr-LU" sz="2000" dirty="0"/>
              <a:t>Les nouveaux arrivants</a:t>
            </a:r>
          </a:p>
          <a:p>
            <a:r>
              <a:rPr lang="fr-LU" sz="2000" dirty="0"/>
              <a:t>La diversité culturelle parmi les usagers qui ont recours aux services et offres de la commune.</a:t>
            </a:r>
          </a:p>
          <a:p>
            <a:r>
              <a:rPr lang="fr-LU" sz="2000" dirty="0"/>
              <a:t>L’inventaire des actions réalisées par les acteurs communaux.</a:t>
            </a:r>
          </a:p>
          <a:p>
            <a:r>
              <a:rPr lang="fr-LU" sz="2000" dirty="0"/>
              <a:t>Les aspirations, attentes et besoins des populations (sondage ou soirées d’échange)</a:t>
            </a:r>
          </a:p>
          <a:p>
            <a:r>
              <a:rPr lang="fr-LU" sz="2000" dirty="0"/>
              <a:t>La diversité culturelle parmi le personnel communal.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6AA94A-7EC1-7543-8F82-A0E1BFEF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551-C022-EA4D-B2F5-1D1B27F8C0FF}" type="datetime1">
              <a:rPr lang="fr-LU" smtClean="0"/>
              <a:t>11/06/2018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8CC8F9-CD2A-E546-B34E-1A5D69ED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Helpdesk Integratioun helpdesk@integratioun.lu www.integratioun.lu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8D26B-C4BC-5A43-ADA3-37C6ADB8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4BC-1197-7245-93BE-10507BBBD25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98047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{69B13221-3794-4641-8337-4D94A2E0B480}tf10001069</Template>
  <TotalTime>628</TotalTime>
  <Words>1019</Words>
  <Application>Microsoft Macintosh PowerPoint</Application>
  <PresentationFormat>Grand écran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Cambria</vt:lpstr>
      <vt:lpstr>Century Gothic</vt:lpstr>
      <vt:lpstr>Wingdings</vt:lpstr>
      <vt:lpstr>Wingdings 3</vt:lpstr>
      <vt:lpstr>Brin</vt:lpstr>
      <vt:lpstr>Plan Communal Intégration</vt:lpstr>
      <vt:lpstr>Waat ass e PCI?</vt:lpstr>
      <vt:lpstr>Wéi en Zäitraum fir e PCI?</vt:lpstr>
      <vt:lpstr>Wien mécht e PCI?</vt:lpstr>
      <vt:lpstr>Eng transparent Approche an 3 Etapen an 10 Schrëtt</vt:lpstr>
      <vt:lpstr>Eng transparent Approche an 3 Etapen an 10 Schrëtt</vt:lpstr>
      <vt:lpstr>Eng transparent Approche an 3 Etapen an 10 Schrëtt</vt:lpstr>
      <vt:lpstr>Hëllef beim Ausschaffe vum PCI</vt:lpstr>
      <vt:lpstr>Diagnostic vun der lokaler Integratioun  CEFIS – Centre d’Etude et de Formation Interculturelles et sociales </vt:lpstr>
      <vt:lpstr>Beispill Stad Lëtzebuerg</vt:lpstr>
      <vt:lpstr>Beispill Stroossen</vt:lpstr>
      <vt:lpstr>Un sondage parmi la population locale par TNS-Ilres  </vt:lpstr>
      <vt:lpstr>Beispill: PCI Miselerland</vt:lpstr>
      <vt:lpstr>Digitale Biirgerforum fir d’Gemeng 4motion </vt:lpstr>
      <vt:lpstr>Beispill Esch-Uelzecht</vt:lpstr>
      <vt:lpstr>Kofinanzéierung vum PCI</vt:lpstr>
      <vt:lpstr> Merci pour votre attention! Merci fir Äer Opmierksamkeet!  Philippe ESCHENAUER – Marc FABER – Laura ZUCCOLI helpdesk@integratioun.lu TEL: 43 83 331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Communal Intégration</dc:title>
  <dc:creator>Asti Ensemble</dc:creator>
  <cp:lastModifiedBy>Asti Ensemble</cp:lastModifiedBy>
  <cp:revision>32</cp:revision>
  <dcterms:created xsi:type="dcterms:W3CDTF">2018-06-08T07:17:02Z</dcterms:created>
  <dcterms:modified xsi:type="dcterms:W3CDTF">2018-06-11T13:37:59Z</dcterms:modified>
</cp:coreProperties>
</file>