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29"/>
  </p:notesMasterIdLst>
  <p:sldIdLst>
    <p:sldId id="256" r:id="rId2"/>
    <p:sldId id="258" r:id="rId3"/>
    <p:sldId id="260" r:id="rId4"/>
    <p:sldId id="264" r:id="rId5"/>
    <p:sldId id="265" r:id="rId6"/>
    <p:sldId id="267" r:id="rId7"/>
    <p:sldId id="268" r:id="rId8"/>
    <p:sldId id="269" r:id="rId9"/>
    <p:sldId id="270" r:id="rId10"/>
    <p:sldId id="271" r:id="rId11"/>
    <p:sldId id="275" r:id="rId12"/>
    <p:sldId id="280" r:id="rId13"/>
    <p:sldId id="281" r:id="rId14"/>
    <p:sldId id="282" r:id="rId15"/>
    <p:sldId id="277" r:id="rId16"/>
    <p:sldId id="272" r:id="rId17"/>
    <p:sldId id="273" r:id="rId18"/>
    <p:sldId id="278" r:id="rId19"/>
    <p:sldId id="283" r:id="rId20"/>
    <p:sldId id="288" r:id="rId21"/>
    <p:sldId id="289" r:id="rId22"/>
    <p:sldId id="284" r:id="rId23"/>
    <p:sldId id="285" r:id="rId24"/>
    <p:sldId id="293" r:id="rId25"/>
    <p:sldId id="290" r:id="rId26"/>
    <p:sldId id="292" r:id="rId27"/>
    <p:sldId id="286" r:id="rId2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00" autoAdjust="0"/>
    <p:restoredTop sz="94660"/>
  </p:normalViewPr>
  <p:slideViewPr>
    <p:cSldViewPr snapToGrid="0">
      <p:cViewPr varScale="1">
        <p:scale>
          <a:sx n="97" d="100"/>
          <a:sy n="97" d="100"/>
        </p:scale>
        <p:origin x="600" y="1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LU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01CA734-F5E7-414F-BF9A-DFD2DC86B585}" type="datetimeFigureOut">
              <a:rPr lang="fr-LU" smtClean="0"/>
              <a:t>20/04/2018</a:t>
            </a:fld>
            <a:endParaRPr lang="fr-LU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LU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LU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LU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D23FA2-1736-49A3-8159-9A93126CDBEA}" type="slidenum">
              <a:rPr lang="fr-LU" smtClean="0"/>
              <a:t>‹N°›</a:t>
            </a:fld>
            <a:endParaRPr lang="fr-LU"/>
          </a:p>
        </p:txBody>
      </p:sp>
    </p:spTree>
    <p:extLst>
      <p:ext uri="{BB962C8B-B14F-4D97-AF65-F5344CB8AC3E}">
        <p14:creationId xmlns:p14="http://schemas.microsoft.com/office/powerpoint/2010/main" val="22330070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-1588" y="0"/>
            <a:ext cx="12193588" cy="6861555"/>
            <a:chOff x="-1588" y="0"/>
            <a:chExt cx="12193588" cy="6861555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108000"/>
                    <a:satMod val="164000"/>
                    <a:lumMod val="74000"/>
                  </a:schemeClr>
                  <a:schemeClr val="dk2">
                    <a:tint val="96000"/>
                    <a:hueMod val="88000"/>
                    <a:satMod val="140000"/>
                    <a:lumMod val="13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Oval 10"/>
            <p:cNvSpPr/>
            <p:nvPr/>
          </p:nvSpPr>
          <p:spPr>
            <a:xfrm>
              <a:off x="8761412" y="18288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Oval 11"/>
            <p:cNvSpPr/>
            <p:nvPr/>
          </p:nvSpPr>
          <p:spPr>
            <a:xfrm>
              <a:off x="8761412" y="5870955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2099733"/>
            <a:ext cx="8825658" cy="2677648"/>
          </a:xfrm>
          <a:prstGeom prst="rect">
            <a:avLst/>
          </a:prstGeom>
        </p:spPr>
        <p:txBody>
          <a:bodyPr anchor="b"/>
          <a:lstStyle>
            <a:lvl1pPr>
              <a:defRPr sz="54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tx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Modifier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5400000">
            <a:off x="10158984" y="1792224"/>
            <a:ext cx="990599" cy="304799"/>
          </a:xfrm>
        </p:spPr>
        <p:txBody>
          <a:bodyPr/>
          <a:lstStyle>
            <a:lvl1pPr algn="l">
              <a:defRPr b="0">
                <a:solidFill>
                  <a:schemeClr val="bg1"/>
                </a:solidFill>
              </a:defRPr>
            </a:lvl1pPr>
          </a:lstStyle>
          <a:p>
            <a:fld id="{F8E73C47-3CC3-4016-8252-BB1439F160DD}" type="datetime1">
              <a:rPr lang="en-US" smtClean="0"/>
              <a:t>4/20/18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5400000">
            <a:off x="8951976" y="3227832"/>
            <a:ext cx="3867912" cy="310896"/>
          </a:xfrm>
        </p:spPr>
        <p:txBody>
          <a:bodyPr/>
          <a:lstStyle>
            <a:lvl1pPr>
              <a:defRPr sz="1000" b="0">
                <a:solidFill>
                  <a:schemeClr val="bg1"/>
                </a:solidFill>
              </a:defRPr>
            </a:lvl1pPr>
          </a:lstStyle>
          <a:p>
            <a:r>
              <a:rPr lang="en-US"/>
              <a:t>GRESIL - 25 AVRIL 2018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51008" y="292608"/>
            <a:ext cx="838199" cy="767687"/>
          </a:xfrm>
        </p:spPr>
        <p:txBody>
          <a:bodyPr/>
          <a:lstStyle>
            <a:lvl1pPr>
              <a:defRPr sz="2800" b="0" i="0">
                <a:latin typeface="+mj-lt"/>
              </a:defRPr>
            </a:lvl1pPr>
          </a:lstStyle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Image panoramiqu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-1588" y="0"/>
            <a:ext cx="12193588" cy="6861555"/>
            <a:chOff x="-1588" y="0"/>
            <a:chExt cx="12193588" cy="6861555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108000"/>
                    <a:satMod val="164000"/>
                    <a:lumMod val="74000"/>
                  </a:schemeClr>
                  <a:schemeClr val="dk2">
                    <a:tint val="96000"/>
                    <a:hueMod val="88000"/>
                    <a:satMod val="140000"/>
                    <a:lumMod val="13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8761412" y="18288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8761412" y="5870955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Freeform 5"/>
            <p:cNvSpPr/>
            <p:nvPr/>
          </p:nvSpPr>
          <p:spPr bwMode="gray">
            <a:xfrm rot="10371525">
              <a:off x="263767" y="443825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9" name="Freeform 5"/>
            <p:cNvSpPr/>
            <p:nvPr/>
          </p:nvSpPr>
          <p:spPr bwMode="gray">
            <a:xfrm rot="10800000">
              <a:off x="459506" y="321130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3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7" y="4969927"/>
            <a:ext cx="8825657" cy="566738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429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7" y="553666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tx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E67891-A26D-4A10-B25E-148D5D0C848D}" type="datetime1">
              <a:rPr lang="en-US" smtClean="0"/>
              <a:t>4/20/18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GRESIL - 25 AVRIL 2018</a:t>
            </a:r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re et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-1588" y="0"/>
            <a:ext cx="12193588" cy="6861555"/>
            <a:chOff x="-1588" y="0"/>
            <a:chExt cx="12193588" cy="6861555"/>
          </a:xfrm>
        </p:grpSpPr>
        <p:sp>
          <p:nvSpPr>
            <p:cNvPr id="10" name="Rectangle 9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108000"/>
                    <a:satMod val="164000"/>
                    <a:lumMod val="74000"/>
                  </a:schemeClr>
                  <a:schemeClr val="dk2">
                    <a:tint val="96000"/>
                    <a:hueMod val="88000"/>
                    <a:satMod val="140000"/>
                    <a:lumMod val="13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8761412" y="18288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8761412" y="5870955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Freeform 5"/>
            <p:cNvSpPr/>
            <p:nvPr/>
          </p:nvSpPr>
          <p:spPr bwMode="gray">
            <a:xfrm>
              <a:off x="455612" y="2801319"/>
              <a:ext cx="11277600" cy="3602637"/>
            </a:xfrm>
            <a:custGeom>
              <a:avLst/>
              <a:gdLst/>
              <a:ahLst/>
              <a:cxnLst/>
              <a:rect l="l" t="t" r="r" b="b"/>
              <a:pathLst>
                <a:path w="10000" h="7946">
                  <a:moveTo>
                    <a:pt x="0" y="0"/>
                  </a:moveTo>
                  <a:lnTo>
                    <a:pt x="0" y="7945"/>
                  </a:lnTo>
                  <a:lnTo>
                    <a:pt x="10000" y="7946"/>
                  </a:lnTo>
                  <a:lnTo>
                    <a:pt x="10000" y="4"/>
                  </a:lnTo>
                  <a:lnTo>
                    <a:pt x="10000" y="4"/>
                  </a:lnTo>
                  <a:lnTo>
                    <a:pt x="9773" y="91"/>
                  </a:lnTo>
                  <a:lnTo>
                    <a:pt x="9547" y="175"/>
                  </a:lnTo>
                  <a:lnTo>
                    <a:pt x="9320" y="256"/>
                  </a:lnTo>
                  <a:lnTo>
                    <a:pt x="9092" y="326"/>
                  </a:lnTo>
                  <a:lnTo>
                    <a:pt x="8865" y="396"/>
                  </a:lnTo>
                  <a:lnTo>
                    <a:pt x="8637" y="462"/>
                  </a:lnTo>
                  <a:lnTo>
                    <a:pt x="8412" y="518"/>
                  </a:lnTo>
                  <a:lnTo>
                    <a:pt x="8184" y="571"/>
                  </a:lnTo>
                  <a:lnTo>
                    <a:pt x="7957" y="620"/>
                  </a:lnTo>
                  <a:lnTo>
                    <a:pt x="7734" y="662"/>
                  </a:lnTo>
                  <a:lnTo>
                    <a:pt x="7508" y="704"/>
                  </a:lnTo>
                  <a:lnTo>
                    <a:pt x="7285" y="739"/>
                  </a:lnTo>
                  <a:lnTo>
                    <a:pt x="7062" y="767"/>
                  </a:lnTo>
                  <a:lnTo>
                    <a:pt x="6840" y="795"/>
                  </a:lnTo>
                  <a:lnTo>
                    <a:pt x="6620" y="819"/>
                  </a:lnTo>
                  <a:lnTo>
                    <a:pt x="6402" y="837"/>
                  </a:lnTo>
                  <a:lnTo>
                    <a:pt x="6184" y="851"/>
                  </a:lnTo>
                  <a:lnTo>
                    <a:pt x="5968" y="865"/>
                  </a:lnTo>
                  <a:lnTo>
                    <a:pt x="5755" y="872"/>
                  </a:lnTo>
                  <a:lnTo>
                    <a:pt x="5542" y="879"/>
                  </a:lnTo>
                  <a:lnTo>
                    <a:pt x="5332" y="882"/>
                  </a:lnTo>
                  <a:lnTo>
                    <a:pt x="5124" y="879"/>
                  </a:lnTo>
                  <a:lnTo>
                    <a:pt x="4918" y="879"/>
                  </a:lnTo>
                  <a:lnTo>
                    <a:pt x="4714" y="872"/>
                  </a:lnTo>
                  <a:lnTo>
                    <a:pt x="4514" y="861"/>
                  </a:lnTo>
                  <a:lnTo>
                    <a:pt x="4316" y="851"/>
                  </a:lnTo>
                  <a:lnTo>
                    <a:pt x="4122" y="840"/>
                  </a:lnTo>
                  <a:lnTo>
                    <a:pt x="3929" y="823"/>
                  </a:lnTo>
                  <a:lnTo>
                    <a:pt x="3739" y="805"/>
                  </a:lnTo>
                  <a:lnTo>
                    <a:pt x="3553" y="788"/>
                  </a:lnTo>
                  <a:lnTo>
                    <a:pt x="3190" y="742"/>
                  </a:lnTo>
                  <a:lnTo>
                    <a:pt x="2842" y="693"/>
                  </a:lnTo>
                  <a:lnTo>
                    <a:pt x="2508" y="641"/>
                  </a:lnTo>
                  <a:lnTo>
                    <a:pt x="2192" y="585"/>
                  </a:lnTo>
                  <a:lnTo>
                    <a:pt x="1890" y="525"/>
                  </a:lnTo>
                  <a:lnTo>
                    <a:pt x="1610" y="462"/>
                  </a:lnTo>
                  <a:lnTo>
                    <a:pt x="1347" y="399"/>
                  </a:lnTo>
                  <a:lnTo>
                    <a:pt x="1105" y="336"/>
                  </a:lnTo>
                  <a:lnTo>
                    <a:pt x="883" y="277"/>
                  </a:lnTo>
                  <a:lnTo>
                    <a:pt x="686" y="221"/>
                  </a:lnTo>
                  <a:lnTo>
                    <a:pt x="508" y="168"/>
                  </a:lnTo>
                  <a:lnTo>
                    <a:pt x="358" y="123"/>
                  </a:lnTo>
                  <a:lnTo>
                    <a:pt x="232" y="81"/>
                  </a:lnTo>
                  <a:lnTo>
                    <a:pt x="59" y="2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9" name="Freeform 5"/>
            <p:cNvSpPr/>
            <p:nvPr/>
          </p:nvSpPr>
          <p:spPr bwMode="gray">
            <a:xfrm rot="21010068">
              <a:off x="8490951" y="271487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060704"/>
            <a:ext cx="8833104" cy="1371600"/>
          </a:xfrm>
          <a:prstGeom prst="rect">
            <a:avLst/>
          </a:prstGeom>
        </p:spPr>
        <p:txBody>
          <a:bodyPr anchor="ctr" anchorCtr="0"/>
          <a:lstStyle>
            <a:lvl1pPr>
              <a:defRPr sz="4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2144" y="3547872"/>
            <a:ext cx="8825659" cy="2478024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726153-918D-49E6-B818-C9E791A22A13}" type="datetime1">
              <a:rPr lang="en-US" smtClean="0"/>
              <a:t>4/20/18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GRESIL - 25 AVRIL 2018</a:t>
            </a:r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itation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88" y="0"/>
            <a:ext cx="12193588" cy="6861555"/>
            <a:chOff x="-1588" y="0"/>
            <a:chExt cx="12193588" cy="6861555"/>
          </a:xfrm>
        </p:grpSpPr>
        <p:sp>
          <p:nvSpPr>
            <p:cNvPr id="16" name="Rectangle 15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108000"/>
                    <a:satMod val="164000"/>
                    <a:lumMod val="74000"/>
                  </a:schemeClr>
                  <a:schemeClr val="dk2">
                    <a:tint val="96000"/>
                    <a:hueMod val="88000"/>
                    <a:satMod val="140000"/>
                    <a:lumMod val="13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761412" y="18288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761412" y="5870955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5"/>
            <p:cNvSpPr/>
            <p:nvPr/>
          </p:nvSpPr>
          <p:spPr bwMode="gray">
            <a:xfrm rot="21010068">
              <a:off x="8490951" y="41851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4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7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12" name="TextBox 11"/>
          <p:cNvSpPr txBox="1"/>
          <p:nvPr/>
        </p:nvSpPr>
        <p:spPr bwMode="gray">
          <a:xfrm>
            <a:off x="898295" y="596767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z="9600" dirty="0">
                <a:solidFill>
                  <a:schemeClr val="tx2">
                    <a:lumMod val="40000"/>
                    <a:lumOff val="60000"/>
                  </a:schemeClr>
                </a:solidFill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 bwMode="gray">
          <a:xfrm>
            <a:off x="9715063" y="2629300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z="9600" dirty="0">
                <a:solidFill>
                  <a:schemeClr val="tx2">
                    <a:lumMod val="40000"/>
                    <a:lumOff val="60000"/>
                  </a:schemeClr>
                </a:solidFill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980517"/>
            <a:ext cx="8460983" cy="2698249"/>
          </a:xfrm>
          <a:prstGeom prst="rect">
            <a:avLst/>
          </a:prstGeom>
        </p:spPr>
        <p:txBody>
          <a:bodyPr anchor="ctr" anchorCtr="0"/>
          <a:lstStyle>
            <a:lvl1pPr>
              <a:defRPr sz="4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 bwMode="gray">
          <a:xfrm>
            <a:off x="1945945" y="3679987"/>
            <a:ext cx="7725772" cy="342174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1400" cap="small" dirty="0">
                <a:solidFill>
                  <a:schemeClr val="tx2">
                    <a:lumMod val="40000"/>
                    <a:lumOff val="60000"/>
                  </a:schemeClr>
                </a:solidFill>
                <a:latin typeface="+mn-lt"/>
              </a:defRPr>
            </a:lvl1pPr>
          </a:lstStyle>
          <a:p>
            <a:pPr marL="0" lvl="0" indent="0">
              <a:buNone/>
            </a:pPr>
            <a:r>
              <a:rPr lang="fr-FR"/>
              <a:t>Modifier les styles du texte du masque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029198"/>
            <a:ext cx="8825659" cy="997858"/>
          </a:xfrm>
        </p:spPr>
        <p:txBody>
          <a:bodyPr anchor="ctr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BC57E-AF88-4FBB-8CA4-0D044C628425}" type="datetime1">
              <a:rPr lang="en-US" smtClean="0"/>
              <a:t>4/20/18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GRESIL - 25 AVRIL 2018</a:t>
            </a:r>
            <a:endParaRPr lang="en-US" dirty="0"/>
          </a:p>
        </p:txBody>
      </p:sp>
      <p:sp>
        <p:nvSpPr>
          <p:cNvPr id="23" name="Rectangle 2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arte n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-1588" y="0"/>
            <a:ext cx="12193588" cy="6861555"/>
            <a:chOff x="-1588" y="0"/>
            <a:chExt cx="12193588" cy="6861555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108000"/>
                    <a:satMod val="164000"/>
                    <a:lumMod val="74000"/>
                  </a:schemeClr>
                  <a:schemeClr val="dk2">
                    <a:tint val="96000"/>
                    <a:hueMod val="88000"/>
                    <a:satMod val="140000"/>
                    <a:lumMod val="13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8761412" y="18288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8761412" y="5870955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Freeform 5"/>
            <p:cNvSpPr/>
            <p:nvPr/>
          </p:nvSpPr>
          <p:spPr bwMode="gray">
            <a:xfrm rot="21010068">
              <a:off x="8490951" y="4193583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373525"/>
            <a:ext cx="8865623" cy="1819656"/>
          </a:xfrm>
          <a:prstGeom prst="rect">
            <a:avLst/>
          </a:prstGeo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5029200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C5F92A-BBCE-4748-A05F-3A96D47F39C6}" type="datetime1">
              <a:rPr lang="en-US" smtClean="0"/>
              <a:t>4/20/18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GRESIL - 25 AVRIL 2018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 colon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  <a:prstGeom prst="rect">
            <a:avLst/>
          </a:prstGeom>
        </p:spPr>
        <p:txBody>
          <a:bodyPr/>
          <a:lstStyle>
            <a:lvl1pPr>
              <a:defRPr sz="36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3129168" cy="576261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54954" y="3179764"/>
            <a:ext cx="3129168" cy="2847290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2721" y="2603500"/>
            <a:ext cx="3145380" cy="576261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12721" y="3179764"/>
            <a:ext cx="3145380" cy="2847290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86700" y="2595032"/>
            <a:ext cx="3161029" cy="58473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86700" y="3179764"/>
            <a:ext cx="3161029" cy="2847290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4384991" y="2603500"/>
            <a:ext cx="32564" cy="3423554"/>
          </a:xfrm>
          <a:prstGeom prst="line">
            <a:avLst/>
          </a:prstGeom>
          <a:ln w="12700" cmpd="sng">
            <a:solidFill>
              <a:schemeClr val="tx1">
                <a:lumMod val="75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7775824" y="2603500"/>
            <a:ext cx="0" cy="3423554"/>
          </a:xfrm>
          <a:prstGeom prst="line">
            <a:avLst/>
          </a:prstGeom>
          <a:ln w="12700" cmpd="sng">
            <a:solidFill>
              <a:schemeClr val="tx1">
                <a:lumMod val="75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DE785C-2669-4A51-9957-A2FCBBE5E757}" type="datetime1">
              <a:rPr lang="en-US" smtClean="0"/>
              <a:t>4/20/18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GRESIL - 25 AVRIL 2018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 colonnes d’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  <a:prstGeom prst="rect">
            <a:avLst/>
          </a:prstGeom>
        </p:spPr>
        <p:txBody>
          <a:bodyPr anchor="ctr" anchorCtr="0"/>
          <a:lstStyle>
            <a:lvl1pPr>
              <a:defRPr sz="36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532845"/>
            <a:ext cx="3050438" cy="576260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4552" y="2610916"/>
            <a:ext cx="2691242" cy="1584094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54954" y="5109107"/>
            <a:ext cx="3050438" cy="91794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8865" y="4532842"/>
            <a:ext cx="30504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748463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68865" y="5109108"/>
            <a:ext cx="3050438" cy="91257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83433" y="4532842"/>
            <a:ext cx="30504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63031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83433" y="5109107"/>
            <a:ext cx="3050438" cy="917947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4384245" y="2603500"/>
            <a:ext cx="1" cy="3461811"/>
          </a:xfrm>
          <a:prstGeom prst="line">
            <a:avLst/>
          </a:prstGeom>
          <a:ln w="12700" cmpd="sng">
            <a:solidFill>
              <a:schemeClr val="tx1">
                <a:lumMod val="75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7807352" y="2603500"/>
            <a:ext cx="0" cy="3461811"/>
          </a:xfrm>
          <a:prstGeom prst="line">
            <a:avLst/>
          </a:prstGeom>
          <a:ln w="12700" cmpd="sng">
            <a:solidFill>
              <a:schemeClr val="tx1">
                <a:lumMod val="75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7ACA9B-58B4-42C8-A5FF-0DE557611BCD}" type="datetime1">
              <a:rPr lang="en-US" smtClean="0"/>
              <a:t>4/20/18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GRESIL - 25 AVRIL 2018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  <a:prstGeom prst="rect">
            <a:avLst/>
          </a:prstGeo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2595033"/>
            <a:ext cx="8825659" cy="3424768"/>
          </a:xfrm>
        </p:spPr>
        <p:txBody>
          <a:bodyPr vert="eaVert" anchor="t" anchorCtr="0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099469-2752-44E8-9EBF-782205BFE391}" type="datetime1">
              <a:rPr lang="en-US" smtClean="0"/>
              <a:t>4/20/18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GRESIL - 25 AVRIL 2018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-1588" y="0"/>
            <a:ext cx="12193588" cy="6861555"/>
            <a:chOff x="-1588" y="0"/>
            <a:chExt cx="12193588" cy="6861555"/>
          </a:xfrm>
        </p:grpSpPr>
        <p:sp>
          <p:nvSpPr>
            <p:cNvPr id="15" name="Rectangle 14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108000"/>
                    <a:satMod val="164000"/>
                    <a:lumMod val="74000"/>
                  </a:schemeClr>
                  <a:schemeClr val="dk2">
                    <a:tint val="96000"/>
                    <a:hueMod val="88000"/>
                    <a:satMod val="140000"/>
                    <a:lumMod val="13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761412" y="18288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761412" y="5870955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5"/>
            <p:cNvSpPr/>
            <p:nvPr/>
          </p:nvSpPr>
          <p:spPr bwMode="gray">
            <a:xfrm rot="5101749">
              <a:off x="6294738" y="457773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3" name="Rectangle 12"/>
            <p:cNvSpPr/>
            <p:nvPr/>
          </p:nvSpPr>
          <p:spPr>
            <a:xfrm>
              <a:off x="414867" y="402165"/>
              <a:ext cx="6510866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5"/>
            <p:cNvSpPr/>
            <p:nvPr/>
          </p:nvSpPr>
          <p:spPr bwMode="gray">
            <a:xfrm rot="5400000">
              <a:off x="44492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6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576756" y="1278466"/>
            <a:ext cx="1441567" cy="4748591"/>
          </a:xfrm>
          <a:prstGeom prst="rect">
            <a:avLst/>
          </a:prstGeom>
        </p:spPr>
        <p:txBody>
          <a:bodyPr vert="eaVert" anchor="b" anchorCtr="0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1278465"/>
            <a:ext cx="6256025" cy="4748591"/>
          </a:xfrm>
        </p:spPr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57656D-5E73-4490-AE90-1C2706E92C10}" type="datetime1">
              <a:rPr lang="en-US" smtClean="0"/>
              <a:t>4/20/18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GRESIL - 25 AVRIL 2018</a:t>
            </a:r>
            <a:endParaRPr lang="en-US" dirty="0"/>
          </a:p>
        </p:txBody>
      </p:sp>
      <p:sp>
        <p:nvSpPr>
          <p:cNvPr id="20" name="Rectangle 19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9"/>
            <a:ext cx="8825659" cy="706964"/>
          </a:xfrm>
          <a:prstGeom prst="rect">
            <a:avLst/>
          </a:prstGeom>
        </p:spPr>
        <p:txBody>
          <a:bodyPr anchor="ctr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4954" y="2603500"/>
            <a:ext cx="8825659" cy="3416300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816D90-B886-4A9E-B8AA-DBE361C155E6}" type="datetime1">
              <a:rPr lang="en-US" smtClean="0"/>
              <a:t>4/20/18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000" b="1"/>
            </a:lvl1pPr>
          </a:lstStyle>
          <a:p>
            <a:r>
              <a:rPr lang="en-US"/>
              <a:t>GRESIL - 25 AVRIL 2018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-1588" y="0"/>
            <a:ext cx="12193588" cy="6861555"/>
            <a:chOff x="-1588" y="0"/>
            <a:chExt cx="12193588" cy="6861555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108000"/>
                    <a:satMod val="164000"/>
                    <a:lumMod val="74000"/>
                  </a:schemeClr>
                  <a:schemeClr val="dk2">
                    <a:tint val="96000"/>
                    <a:hueMod val="88000"/>
                    <a:satMod val="140000"/>
                    <a:lumMod val="13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8761412" y="18288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8761412" y="5870955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Rectangle 8"/>
            <p:cNvSpPr/>
            <p:nvPr/>
          </p:nvSpPr>
          <p:spPr bwMode="gray">
            <a:xfrm>
              <a:off x="7289800" y="402165"/>
              <a:ext cx="44788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Freeform 5"/>
            <p:cNvSpPr/>
            <p:nvPr/>
          </p:nvSpPr>
          <p:spPr bwMode="gray">
            <a:xfrm rot="15922489">
              <a:off x="4698352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7" name="Freeform 5"/>
            <p:cNvSpPr/>
            <p:nvPr/>
          </p:nvSpPr>
          <p:spPr bwMode="gray">
            <a:xfrm rot="16200000">
              <a:off x="3787244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3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679192"/>
            <a:ext cx="4343400" cy="2286000"/>
          </a:xfrm>
          <a:prstGeom prst="rect">
            <a:avLst/>
          </a:prstGeom>
        </p:spPr>
        <p:txBody>
          <a:bodyPr anchor="ctr" anchorCtr="0"/>
          <a:lstStyle>
            <a:lvl1pPr algn="l">
              <a:defRPr sz="4000" b="0" cap="none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94576" y="2679192"/>
            <a:ext cx="3758184" cy="2286000"/>
          </a:xfrm>
        </p:spPr>
        <p:txBody>
          <a:bodyPr anchor="ctr" anchorCtr="0"/>
          <a:lstStyle>
            <a:lvl1pPr marL="0" indent="0" algn="l">
              <a:buNone/>
              <a:defRPr sz="2000" cap="all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B0F7A-7751-4F9D-8EC8-733D87A268D8}" type="datetime1">
              <a:rPr lang="en-US" smtClean="0"/>
              <a:t>4/20/18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000" b="1"/>
            </a:lvl1pPr>
          </a:lstStyle>
          <a:p>
            <a:r>
              <a:rPr lang="en-US"/>
              <a:t>GRESIL - 25 AVRIL 2018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969264"/>
            <a:ext cx="8825659" cy="704088"/>
          </a:xfrm>
          <a:prstGeom prst="rect">
            <a:avLst/>
          </a:prstGeo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54954" y="2603500"/>
            <a:ext cx="4828032" cy="3416301"/>
          </a:xfrm>
        </p:spPr>
        <p:txBody>
          <a:bodyPr>
            <a:normAutofit/>
          </a:bodyPr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8776" y="2603500"/>
            <a:ext cx="4828032" cy="3416300"/>
          </a:xfrm>
        </p:spPr>
        <p:txBody>
          <a:bodyPr>
            <a:normAutofit/>
          </a:bodyPr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14AB51-8BE2-4EFA-82E1-6DF9C0A91BF7}" type="datetime1">
              <a:rPr lang="en-US" smtClean="0"/>
              <a:t>4/20/18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GRESIL - 25 AVRIL 2018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69264"/>
            <a:ext cx="8825659" cy="7040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6040"/>
            <a:ext cx="48280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4954" y="3198448"/>
            <a:ext cx="4828032" cy="2843784"/>
          </a:xfrm>
        </p:spPr>
        <p:txBody>
          <a:bodyPr>
            <a:normAutofit/>
          </a:bodyPr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08776" y="2606040"/>
            <a:ext cx="48280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08711" y="3187921"/>
            <a:ext cx="4825160" cy="2854311"/>
          </a:xfrm>
        </p:spPr>
        <p:txBody>
          <a:bodyPr>
            <a:normAutofit/>
          </a:bodyPr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06C9AC-E07F-493F-88C5-D4E878261989}" type="datetime1">
              <a:rPr lang="en-US" smtClean="0"/>
              <a:t>4/20/18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GRESIL - 25 AVRIL 2018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2144" y="969264"/>
            <a:ext cx="8825659" cy="704088"/>
          </a:xfrm>
          <a:prstGeom prst="rect">
            <a:avLst/>
          </a:prstGeo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26A38-A855-4075-A59F-18C7457A1291}" type="datetime1">
              <a:rPr lang="en-US" smtClean="0"/>
              <a:t>4/20/18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GRESIL - 25 AVRIL 2018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CD92B0-97E2-4159-A0A2-AA3C48065D0C}" type="datetime1">
              <a:rPr lang="en-US" smtClean="0"/>
              <a:t>4/20/18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GRESIL - 25 AVRIL 2018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-1588" y="0"/>
            <a:ext cx="12193588" cy="6861555"/>
            <a:chOff x="-1588" y="0"/>
            <a:chExt cx="12193588" cy="6861555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108000"/>
                    <a:satMod val="164000"/>
                    <a:lumMod val="74000"/>
                  </a:schemeClr>
                  <a:schemeClr val="dk2">
                    <a:tint val="96000"/>
                    <a:hueMod val="88000"/>
                    <a:satMod val="140000"/>
                    <a:lumMod val="13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8761412" y="18288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761412" y="5870955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Rectangle 7"/>
            <p:cNvSpPr/>
            <p:nvPr/>
          </p:nvSpPr>
          <p:spPr>
            <a:xfrm>
              <a:off x="5713412" y="402165"/>
              <a:ext cx="6055253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/>
            <p:nvPr/>
          </p:nvSpPr>
          <p:spPr bwMode="gray">
            <a:xfrm rot="16200000">
              <a:off x="2229377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0" name="Freeform 5"/>
            <p:cNvSpPr/>
            <p:nvPr/>
          </p:nvSpPr>
          <p:spPr bwMode="gray">
            <a:xfrm rot="15922489">
              <a:off x="3140485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4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298448"/>
            <a:ext cx="2793159" cy="1597152"/>
          </a:xfrm>
          <a:prstGeom prst="rect">
            <a:avLst/>
          </a:prstGeo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79008" y="1447800"/>
            <a:ext cx="5195997" cy="4572000"/>
          </a:xfrm>
        </p:spPr>
        <p:txBody>
          <a:bodyPr anchor="ctr">
            <a:normAutofit/>
          </a:bodyPr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3" y="3129280"/>
            <a:ext cx="2793159" cy="2895599"/>
          </a:xfrm>
        </p:spPr>
        <p:txBody>
          <a:bodyPr/>
          <a:lstStyle>
            <a:lvl1pPr marL="0" indent="0">
              <a:buNone/>
              <a:defRPr sz="1400">
                <a:solidFill>
                  <a:schemeClr val="tx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40A481-6C95-4B52-BBD7-C44663086D1A}" type="datetime1">
              <a:rPr lang="en-US" smtClean="0"/>
              <a:t>4/20/18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GRESIL - 25 AVRIL 2018</a:t>
            </a:r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-1588" y="0"/>
            <a:ext cx="12193588" cy="6861555"/>
            <a:chOff x="-1588" y="0"/>
            <a:chExt cx="12193588" cy="6861555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108000"/>
                    <a:satMod val="164000"/>
                    <a:lumMod val="74000"/>
                  </a:schemeClr>
                  <a:schemeClr val="dk2">
                    <a:tint val="96000"/>
                    <a:hueMod val="88000"/>
                    <a:satMod val="140000"/>
                    <a:lumMod val="13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8761412" y="18288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761412" y="5870955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Rectangle 7"/>
            <p:cNvSpPr/>
            <p:nvPr/>
          </p:nvSpPr>
          <p:spPr>
            <a:xfrm>
              <a:off x="6172200" y="402165"/>
              <a:ext cx="55964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/>
            <p:nvPr/>
          </p:nvSpPr>
          <p:spPr bwMode="gray">
            <a:xfrm rot="16200000">
              <a:off x="32954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0" name="Freeform 5"/>
            <p:cNvSpPr/>
            <p:nvPr/>
          </p:nvSpPr>
          <p:spPr bwMode="gray">
            <a:xfrm rot="15922489">
              <a:off x="4203594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4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693332"/>
            <a:ext cx="3860259" cy="1735668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547870" y="1143000"/>
            <a:ext cx="3227193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5" y="3657600"/>
            <a:ext cx="3859212" cy="1371600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tx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92FBCE-2E8A-4D1B-88FB-C82F16DEE9D4}" type="datetime1">
              <a:rPr lang="en-US" smtClean="0"/>
              <a:t>4/20/18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GRESIL - 25 AVRIL 2018</a:t>
            </a:r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-1588" y="0"/>
            <a:ext cx="12193588" cy="6861555"/>
            <a:chOff x="-1588" y="0"/>
            <a:chExt cx="12193588" cy="6861555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19">
                <a:duotone>
                  <a:schemeClr val="dk2">
                    <a:shade val="69000"/>
                    <a:hueMod val="108000"/>
                    <a:satMod val="164000"/>
                    <a:lumMod val="74000"/>
                  </a:schemeClr>
                  <a:schemeClr val="dk2">
                    <a:tint val="96000"/>
                    <a:hueMod val="88000"/>
                    <a:satMod val="140000"/>
                    <a:lumMod val="13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8761412" y="18288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Oval 22"/>
            <p:cNvSpPr/>
            <p:nvPr/>
          </p:nvSpPr>
          <p:spPr>
            <a:xfrm>
              <a:off x="8761412" y="5870955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4" name="Freeform 5"/>
            <p:cNvSpPr/>
            <p:nvPr/>
          </p:nvSpPr>
          <p:spPr bwMode="gray">
            <a:xfrm rot="21010068">
              <a:off x="8490951" y="17975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27" name="Freeform 5"/>
            <p:cNvSpPr/>
            <p:nvPr/>
          </p:nvSpPr>
          <p:spPr bwMode="gray">
            <a:xfrm>
              <a:off x="459506" y="1866405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8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30" name="Title Placeholder 1"/>
          <p:cNvSpPr>
            <a:spLocks noGrp="1"/>
          </p:cNvSpPr>
          <p:nvPr>
            <p:ph type="title"/>
          </p:nvPr>
        </p:nvSpPr>
        <p:spPr bwMode="gray">
          <a:xfrm>
            <a:off x="1154954" y="973668"/>
            <a:ext cx="8761413" cy="7069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8761413" cy="3416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652760" y="6391656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ctr" anchorCtr="0"/>
          <a:lstStyle>
            <a:lvl1pPr algn="r">
              <a:defRPr sz="1000" b="1" i="0">
                <a:solidFill>
                  <a:schemeClr val="accent1"/>
                </a:solidFill>
              </a:defRPr>
            </a:lvl1pPr>
          </a:lstStyle>
          <a:p>
            <a:fld id="{4FCE3D95-FF36-4DEA-918F-6083247B3A2C}" type="datetime1">
              <a:rPr lang="en-US" smtClean="0"/>
              <a:t>4/20/18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57784" y="6391656"/>
            <a:ext cx="3867912" cy="310896"/>
          </a:xfrm>
          <a:prstGeom prst="rect">
            <a:avLst/>
          </a:prstGeom>
        </p:spPr>
        <p:txBody>
          <a:bodyPr vert="horz" lIns="91440" tIns="45720" rIns="91440" bIns="45720" rtlCol="0" anchor="ctr" anchorCtr="0"/>
          <a:lstStyle>
            <a:lvl1pPr algn="l">
              <a:defRPr sz="1000" b="1" i="0">
                <a:solidFill>
                  <a:schemeClr val="accent1"/>
                </a:solidFill>
              </a:defRPr>
            </a:lvl1pPr>
          </a:lstStyle>
          <a:p>
            <a:r>
              <a:rPr lang="en-US"/>
              <a:t>GRESIL - 25 AVRIL 2018</a:t>
            </a:r>
            <a:endParaRPr lang="en-US" dirty="0"/>
          </a:p>
        </p:txBody>
      </p:sp>
      <p:sp>
        <p:nvSpPr>
          <p:cNvPr id="29" name="Rectangle 28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bg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8" r:id="rId9"/>
    <p:sldLayoutId id="2147483667" r:id="rId10"/>
    <p:sldLayoutId id="2147483661" r:id="rId11"/>
    <p:sldLayoutId id="2147483664" r:id="rId12"/>
    <p:sldLayoutId id="2147483662" r:id="rId13"/>
    <p:sldLayoutId id="2147483669" r:id="rId14"/>
    <p:sldLayoutId id="2147483670" r:id="rId15"/>
    <p:sldLayoutId id="2147483658" r:id="rId16"/>
    <p:sldLayoutId id="2147483659" r:id="rId17"/>
  </p:sldLayoutIdLst>
  <p:hf hdr="0" dt="0"/>
  <p:txStyles>
    <p:titleStyle>
      <a:lvl1pPr algn="l" defTabSz="457200" rtl="0" eaLnBrk="1" latinLnBrk="0" hangingPunct="1">
        <a:spcBef>
          <a:spcPct val="0"/>
        </a:spcBef>
        <a:buNone/>
        <a:defRPr sz="3600" b="0" i="0" kern="1200">
          <a:solidFill>
            <a:schemeClr val="bg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LU" sz="6000" b="1" dirty="0"/>
              <a:t>Sensibilisation à la </a:t>
            </a:r>
            <a:br>
              <a:rPr lang="fr-LU" sz="6000" b="1" dirty="0"/>
            </a:br>
            <a:r>
              <a:rPr lang="fr-LU" sz="6000" b="1" dirty="0"/>
              <a:t>venue des réfugiés </a:t>
            </a:r>
            <a:br>
              <a:rPr lang="fr-LU" sz="6000" b="1" dirty="0"/>
            </a:br>
            <a:r>
              <a:rPr lang="fr-LU" sz="6000" b="1" dirty="0"/>
              <a:t>à Esch-sur-Alzette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just"/>
            <a:r>
              <a:rPr lang="fr-LU" sz="2000" b="1" dirty="0"/>
              <a:t>Groupe d’Echange et de Soutien en matière d’Intégration au niveau Local (GRESIL) - 25 avril 2018</a:t>
            </a: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GRESIL - 25 AVRIL 2018</a:t>
            </a:r>
            <a:endParaRPr lang="en-US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193790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LU" b="1" dirty="0"/>
              <a:t>Sensibilisation à la venue des réfugiés à Esch-sur-Alzette</a:t>
            </a:r>
            <a:endParaRPr lang="fr-LU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 algn="just">
              <a:buNone/>
            </a:pPr>
            <a:r>
              <a:rPr lang="fr-LU" sz="2000" b="1" dirty="0">
                <a:solidFill>
                  <a:srgbClr val="C00000"/>
                </a:solidFill>
              </a:rPr>
              <a:t>Sensibilisation: </a:t>
            </a:r>
            <a:r>
              <a:rPr lang="fr-LU" sz="2000" b="1" dirty="0" err="1">
                <a:solidFill>
                  <a:srgbClr val="C00000"/>
                </a:solidFill>
              </a:rPr>
              <a:t>Mär</a:t>
            </a:r>
            <a:r>
              <a:rPr lang="fr-LU" sz="2000" b="1" dirty="0">
                <a:solidFill>
                  <a:srgbClr val="C00000"/>
                </a:solidFill>
              </a:rPr>
              <a:t> </a:t>
            </a:r>
            <a:r>
              <a:rPr lang="fr-LU" sz="2000" b="1" dirty="0" err="1">
                <a:solidFill>
                  <a:srgbClr val="C00000"/>
                </a:solidFill>
              </a:rPr>
              <a:t>sinn</a:t>
            </a:r>
            <a:r>
              <a:rPr lang="fr-LU" sz="2000" b="1" dirty="0">
                <a:solidFill>
                  <a:srgbClr val="C00000"/>
                </a:solidFill>
              </a:rPr>
              <a:t> Escher</a:t>
            </a:r>
          </a:p>
          <a:p>
            <a:pPr algn="just"/>
            <a:r>
              <a:rPr lang="fr-LU" sz="2000" b="1" dirty="0"/>
              <a:t>Projet socio-culturel (septembre-novembre 2017)</a:t>
            </a:r>
          </a:p>
          <a:p>
            <a:pPr algn="just">
              <a:buFontTx/>
              <a:buChar char="-"/>
            </a:pPr>
            <a:r>
              <a:rPr lang="fr-LU" sz="2000" dirty="0"/>
              <a:t>Porteurs du projet: </a:t>
            </a:r>
            <a:r>
              <a:rPr lang="fr-LU" sz="2000" dirty="0" err="1"/>
              <a:t>Kulturfabrik</a:t>
            </a:r>
            <a:r>
              <a:rPr lang="fr-LU" sz="2000" dirty="0"/>
              <a:t>, Caritas, Ville d’Esch-sur-Alzette</a:t>
            </a:r>
          </a:p>
          <a:p>
            <a:pPr algn="just">
              <a:buFontTx/>
              <a:buChar char="-"/>
            </a:pPr>
            <a:r>
              <a:rPr lang="fr-LU" sz="2000" dirty="0"/>
              <a:t>Projet collaboratif: Musée de la Résistance, Théâtre d’</a:t>
            </a:r>
            <a:r>
              <a:rPr lang="fr-LU" sz="2000" dirty="0" err="1"/>
              <a:t>Esch</a:t>
            </a:r>
            <a:r>
              <a:rPr lang="fr-LU" sz="2000" dirty="0"/>
              <a:t>, Agence interculturelle de l’ASTI, Catch a </a:t>
            </a:r>
            <a:r>
              <a:rPr lang="fr-LU" sz="2000" dirty="0" err="1"/>
              <a:t>Smile</a:t>
            </a:r>
            <a:r>
              <a:rPr lang="fr-LU" sz="2000" dirty="0"/>
              <a:t>, </a:t>
            </a:r>
            <a:r>
              <a:rPr lang="fr-LU" sz="2000" dirty="0" err="1"/>
              <a:t>asbl</a:t>
            </a:r>
            <a:r>
              <a:rPr lang="fr-LU" sz="2000" dirty="0"/>
              <a:t> « </a:t>
            </a:r>
            <a:r>
              <a:rPr lang="fr-LU" sz="2000" dirty="0" err="1"/>
              <a:t>Kulturlaf</a:t>
            </a:r>
            <a:r>
              <a:rPr lang="fr-LU" sz="2000" dirty="0"/>
              <a:t> »</a:t>
            </a:r>
          </a:p>
          <a:p>
            <a:pPr algn="just"/>
            <a:r>
              <a:rPr lang="fr-LU" sz="2000" b="1" dirty="0"/>
              <a:t>Soutien de l’association du quartier de « </a:t>
            </a:r>
            <a:r>
              <a:rPr lang="fr-LU" sz="2000" b="1" dirty="0" err="1"/>
              <a:t>Neudorf</a:t>
            </a:r>
            <a:r>
              <a:rPr lang="fr-LU" sz="2000" b="1" dirty="0"/>
              <a:t> »</a:t>
            </a:r>
            <a:endParaRPr lang="fr-LU" sz="2000" dirty="0"/>
          </a:p>
          <a:p>
            <a:pPr algn="just">
              <a:buFontTx/>
              <a:buChar char="-"/>
            </a:pPr>
            <a:r>
              <a:rPr lang="fr-LU" sz="2000" dirty="0"/>
              <a:t>Lettre signée par Madame la Bourgmestre et le président de l’association de quartier pour inviter les personnes habitant le quartier à assister aux évènements organisés</a:t>
            </a:r>
          </a:p>
          <a:p>
            <a:pPr marL="0" indent="0" algn="just">
              <a:buNone/>
            </a:pPr>
            <a:endParaRPr lang="fr-LU" dirty="0"/>
          </a:p>
          <a:p>
            <a:pPr algn="just">
              <a:buFontTx/>
              <a:buChar char="-"/>
            </a:pPr>
            <a:endParaRPr lang="fr-LU" dirty="0"/>
          </a:p>
          <a:p>
            <a:pPr algn="just">
              <a:buFontTx/>
              <a:buChar char="-"/>
            </a:pPr>
            <a:endParaRPr lang="fr-LU" dirty="0"/>
          </a:p>
          <a:p>
            <a:pPr marL="0" indent="0" algn="just">
              <a:buNone/>
            </a:pPr>
            <a:endParaRPr lang="fr-LU" sz="2100" dirty="0"/>
          </a:p>
          <a:p>
            <a:pPr marL="0" indent="0" algn="just">
              <a:buNone/>
            </a:pPr>
            <a:endParaRPr lang="fr-LU" sz="2000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GRESIL - 25 AVRIL 2018</a:t>
            </a:r>
            <a:endParaRPr lang="en-US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703740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LU" b="1" dirty="0"/>
              <a:t>Sensibilisation à la venue des réfugiés à Esch-sur-Alzette</a:t>
            </a:r>
            <a:endParaRPr lang="fr-LU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fr-LU" sz="2000" b="1" dirty="0">
                <a:solidFill>
                  <a:srgbClr val="C00000"/>
                </a:solidFill>
              </a:rPr>
              <a:t>Sensibilisation: </a:t>
            </a:r>
            <a:r>
              <a:rPr lang="fr-LU" sz="2000" b="1" dirty="0" err="1">
                <a:solidFill>
                  <a:srgbClr val="C00000"/>
                </a:solidFill>
              </a:rPr>
              <a:t>Mär</a:t>
            </a:r>
            <a:r>
              <a:rPr lang="fr-LU" sz="2000" b="1" dirty="0">
                <a:solidFill>
                  <a:srgbClr val="C00000"/>
                </a:solidFill>
              </a:rPr>
              <a:t> </a:t>
            </a:r>
            <a:r>
              <a:rPr lang="fr-LU" sz="2000" b="1" dirty="0" err="1">
                <a:solidFill>
                  <a:srgbClr val="C00000"/>
                </a:solidFill>
              </a:rPr>
              <a:t>sinn</a:t>
            </a:r>
            <a:r>
              <a:rPr lang="fr-LU" sz="2000" b="1" dirty="0">
                <a:solidFill>
                  <a:srgbClr val="C00000"/>
                </a:solidFill>
              </a:rPr>
              <a:t> Escher</a:t>
            </a:r>
            <a:endParaRPr lang="fr-LU" sz="2000" dirty="0">
              <a:solidFill>
                <a:srgbClr val="C00000"/>
              </a:solidFill>
            </a:endParaRPr>
          </a:p>
          <a:p>
            <a:r>
              <a:rPr lang="fr-LU" sz="2000" b="1" dirty="0">
                <a:solidFill>
                  <a:schemeClr val="tx1"/>
                </a:solidFill>
              </a:rPr>
              <a:t>Campagne de communication</a:t>
            </a:r>
          </a:p>
          <a:p>
            <a:pPr algn="just">
              <a:buFontTx/>
              <a:buChar char="-"/>
            </a:pPr>
            <a:r>
              <a:rPr lang="fr-LU" sz="2000" dirty="0"/>
              <a:t>Message : </a:t>
            </a:r>
            <a:r>
              <a:rPr lang="fr-LU" sz="2000" b="1" dirty="0" err="1"/>
              <a:t>Esch</a:t>
            </a:r>
            <a:r>
              <a:rPr lang="fr-LU" sz="2000" b="1" dirty="0"/>
              <a:t>, terre d’immigration et d’intégration depuis toujours</a:t>
            </a:r>
          </a:p>
          <a:p>
            <a:pPr algn="just">
              <a:buFontTx/>
              <a:buChar char="-"/>
            </a:pPr>
            <a:r>
              <a:rPr lang="fr-LU" sz="2000" b="1" dirty="0"/>
              <a:t>Campagne d’affichage dans </a:t>
            </a:r>
            <a:r>
              <a:rPr lang="fr-LU" sz="2000" b="1" dirty="0" err="1"/>
              <a:t>Esch</a:t>
            </a:r>
            <a:r>
              <a:rPr lang="fr-LU" sz="2000" b="1" dirty="0"/>
              <a:t>: </a:t>
            </a:r>
            <a:r>
              <a:rPr lang="fr-LU" sz="2000" dirty="0"/>
              <a:t>8 affiches avec des personnes connues à </a:t>
            </a:r>
            <a:r>
              <a:rPr lang="fr-LU" sz="2000" dirty="0" err="1"/>
              <a:t>Esch</a:t>
            </a:r>
            <a:r>
              <a:rPr lang="fr-LU" sz="2000" dirty="0"/>
              <a:t>, qui étaient photographiés ensemble avec des personnes d’origines diverses, dont des réfugiés (diversité du point de vue genre, âge, capacités physiques, …); Abribus, commerces de la ville, bus TICE; </a:t>
            </a:r>
            <a:r>
              <a:rPr lang="fr-LU" sz="2000" b="1" dirty="0"/>
              <a:t>avec message sur les affiches</a:t>
            </a:r>
          </a:p>
          <a:p>
            <a:pPr marL="0" indent="0" algn="just">
              <a:buNone/>
            </a:pPr>
            <a:endParaRPr lang="fr-LU" sz="2200" dirty="0"/>
          </a:p>
          <a:p>
            <a:pPr marL="0" indent="0" algn="just">
              <a:buNone/>
            </a:pPr>
            <a:endParaRPr lang="fr-LU" sz="2200" dirty="0"/>
          </a:p>
          <a:p>
            <a:pPr marL="0" indent="0" algn="just">
              <a:buNone/>
            </a:pPr>
            <a:endParaRPr lang="fr-LU" sz="2000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GRESIL - 25 AVRIL 2018</a:t>
            </a:r>
            <a:endParaRPr lang="en-US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589847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GRESIL - 25 AVRIL 2018</a:t>
            </a:r>
            <a:endParaRPr lang="en-US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12</a:t>
            </a:fld>
            <a:endParaRPr lang="en-US" dirty="0"/>
          </a:p>
        </p:txBody>
      </p:sp>
      <p:pic>
        <p:nvPicPr>
          <p:cNvPr id="1026" name="Picture 2" descr="\\pluto2\fraenamt\Refugiés\Mär sinn Escher\Communication\MSE-Affiche-420x594-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1707" y="391886"/>
            <a:ext cx="4253594" cy="56660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2424726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GRESIL - 25 AVRIL 2018</a:t>
            </a:r>
            <a:endParaRPr lang="en-US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13</a:t>
            </a:fld>
            <a:endParaRPr lang="en-US" dirty="0"/>
          </a:p>
        </p:txBody>
      </p:sp>
      <p:pic>
        <p:nvPicPr>
          <p:cNvPr id="2050" name="Picture 2" descr="\\pluto2\fraenamt\Refugiés\Mär sinn Escher\Communication\MSE-Affiche-420x594-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0858" y="498021"/>
            <a:ext cx="4411785" cy="5821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6653940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GRESIL - 25 AVRIL 2018</a:t>
            </a:r>
            <a:endParaRPr lang="en-US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14</a:t>
            </a:fld>
            <a:endParaRPr lang="en-US" dirty="0"/>
          </a:p>
        </p:txBody>
      </p:sp>
      <p:pic>
        <p:nvPicPr>
          <p:cNvPr id="3074" name="Picture 2" descr="\\pluto2\fraenamt\Refugiés\Mär sinn Escher\Communication\MSE-Affiche-420x594-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0859" y="391886"/>
            <a:ext cx="4444442" cy="5984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7323361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LU" b="1" dirty="0"/>
              <a:t>Sensibilisation à la venue des réfugiés à Esch-sur-Alzette</a:t>
            </a:r>
            <a:endParaRPr lang="fr-LU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fr-LU" sz="2200" b="1" dirty="0">
                <a:solidFill>
                  <a:srgbClr val="C00000"/>
                </a:solidFill>
              </a:rPr>
              <a:t>Sensibilisation: </a:t>
            </a:r>
            <a:r>
              <a:rPr lang="fr-LU" sz="2200" b="1" dirty="0" err="1">
                <a:solidFill>
                  <a:srgbClr val="C00000"/>
                </a:solidFill>
              </a:rPr>
              <a:t>Mär</a:t>
            </a:r>
            <a:r>
              <a:rPr lang="fr-LU" sz="2200" b="1" dirty="0">
                <a:solidFill>
                  <a:srgbClr val="C00000"/>
                </a:solidFill>
              </a:rPr>
              <a:t> </a:t>
            </a:r>
            <a:r>
              <a:rPr lang="fr-LU" sz="2200" b="1" dirty="0" err="1">
                <a:solidFill>
                  <a:srgbClr val="C00000"/>
                </a:solidFill>
              </a:rPr>
              <a:t>sinn</a:t>
            </a:r>
            <a:r>
              <a:rPr lang="fr-LU" sz="2200" b="1" dirty="0">
                <a:solidFill>
                  <a:srgbClr val="C00000"/>
                </a:solidFill>
              </a:rPr>
              <a:t> Escher</a:t>
            </a:r>
          </a:p>
          <a:p>
            <a:r>
              <a:rPr lang="fr-LU" sz="2200" b="1" dirty="0">
                <a:solidFill>
                  <a:schemeClr val="tx1"/>
                </a:solidFill>
              </a:rPr>
              <a:t>Campagne de communication</a:t>
            </a:r>
          </a:p>
          <a:p>
            <a:pPr algn="just">
              <a:buFontTx/>
              <a:buChar char="-"/>
            </a:pPr>
            <a:r>
              <a:rPr lang="fr-LU" sz="2200" dirty="0"/>
              <a:t>Dépliant</a:t>
            </a:r>
          </a:p>
          <a:p>
            <a:pPr algn="just">
              <a:buFontTx/>
              <a:buChar char="-"/>
            </a:pPr>
            <a:r>
              <a:rPr lang="fr-LU" sz="2200" dirty="0"/>
              <a:t>Campagne sur les réseaux sociaux</a:t>
            </a:r>
          </a:p>
          <a:p>
            <a:pPr algn="just">
              <a:buFontTx/>
              <a:buChar char="-"/>
            </a:pPr>
            <a:r>
              <a:rPr lang="fr-LU" sz="2200" dirty="0"/>
              <a:t>Présence au « </a:t>
            </a:r>
            <a:r>
              <a:rPr lang="fr-LU" sz="2200" dirty="0" err="1"/>
              <a:t>Kulturlaf</a:t>
            </a:r>
            <a:r>
              <a:rPr lang="fr-LU" sz="2200" dirty="0"/>
              <a:t> » (2 septembre 2017) avec un stand; diffusion du dépliant; lancement de la campagne</a:t>
            </a:r>
          </a:p>
          <a:p>
            <a:pPr algn="just">
              <a:buFontTx/>
              <a:buChar char="-"/>
            </a:pPr>
            <a:r>
              <a:rPr lang="fr-LU" sz="2200" dirty="0"/>
              <a:t>Conférence de presse</a:t>
            </a:r>
          </a:p>
          <a:p>
            <a:endParaRPr lang="fr-LU" sz="2000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GRESIL - 25 AVRIL 2018</a:t>
            </a:r>
            <a:endParaRPr lang="en-US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84140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LU" b="1" dirty="0"/>
              <a:t>Sensibilisation à la venue des réfugiés à Esch-sur-Alzette</a:t>
            </a:r>
            <a:endParaRPr lang="fr-LU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 algn="just">
              <a:buNone/>
            </a:pPr>
            <a:r>
              <a:rPr lang="fr-LU" sz="2200" b="1" dirty="0">
                <a:solidFill>
                  <a:srgbClr val="C00000"/>
                </a:solidFill>
              </a:rPr>
              <a:t>Sensibilisation: </a:t>
            </a:r>
            <a:r>
              <a:rPr lang="fr-LU" sz="2200" b="1" dirty="0" err="1">
                <a:solidFill>
                  <a:srgbClr val="C00000"/>
                </a:solidFill>
              </a:rPr>
              <a:t>Mär</a:t>
            </a:r>
            <a:r>
              <a:rPr lang="fr-LU" sz="2200" b="1" dirty="0">
                <a:solidFill>
                  <a:srgbClr val="C00000"/>
                </a:solidFill>
              </a:rPr>
              <a:t> </a:t>
            </a:r>
            <a:r>
              <a:rPr lang="fr-LU" sz="2200" b="1" dirty="0" err="1">
                <a:solidFill>
                  <a:srgbClr val="C00000"/>
                </a:solidFill>
              </a:rPr>
              <a:t>sinn</a:t>
            </a:r>
            <a:r>
              <a:rPr lang="fr-LU" sz="2200" b="1" dirty="0">
                <a:solidFill>
                  <a:srgbClr val="C00000"/>
                </a:solidFill>
              </a:rPr>
              <a:t> Escher</a:t>
            </a:r>
            <a:endParaRPr lang="fr-LU" sz="2200" dirty="0">
              <a:solidFill>
                <a:srgbClr val="C00000"/>
              </a:solidFill>
            </a:endParaRPr>
          </a:p>
          <a:p>
            <a:pPr algn="just"/>
            <a:r>
              <a:rPr lang="fr-LU" sz="2000" b="1" dirty="0">
                <a:solidFill>
                  <a:schemeClr val="tx1"/>
                </a:solidFill>
              </a:rPr>
              <a:t>Manifestations socio-culturelles</a:t>
            </a:r>
            <a:endParaRPr lang="fr-LU" sz="2000" dirty="0"/>
          </a:p>
          <a:p>
            <a:pPr algn="just">
              <a:buFontTx/>
              <a:buChar char="-"/>
            </a:pPr>
            <a:r>
              <a:rPr lang="fr-LU" sz="2000" dirty="0"/>
              <a:t>Théâtre documentaire </a:t>
            </a:r>
            <a:r>
              <a:rPr lang="fr-LU" sz="2000" b="1" dirty="0"/>
              <a:t>« </a:t>
            </a:r>
            <a:r>
              <a:rPr lang="fr-LU" sz="2000" b="1" dirty="0" err="1"/>
              <a:t>Welcome</a:t>
            </a:r>
            <a:r>
              <a:rPr lang="fr-LU" sz="2000" b="1" dirty="0"/>
              <a:t> to </a:t>
            </a:r>
            <a:r>
              <a:rPr lang="fr-LU" sz="2000" b="1" dirty="0" err="1"/>
              <a:t>paradise</a:t>
            </a:r>
            <a:r>
              <a:rPr lang="fr-LU" sz="2000" b="1" dirty="0"/>
              <a:t> »</a:t>
            </a:r>
            <a:r>
              <a:rPr lang="fr-LU" sz="2000" dirty="0"/>
              <a:t>, mise en scène: Carole </a:t>
            </a:r>
            <a:r>
              <a:rPr lang="fr-LU" sz="2000" dirty="0" err="1"/>
              <a:t>Lorang</a:t>
            </a:r>
            <a:r>
              <a:rPr lang="fr-LU" sz="2000" dirty="0"/>
              <a:t> (Théâtre d’</a:t>
            </a:r>
            <a:r>
              <a:rPr lang="fr-LU" sz="2000" dirty="0" err="1"/>
              <a:t>Esch</a:t>
            </a:r>
            <a:r>
              <a:rPr lang="fr-LU" sz="2000" dirty="0"/>
              <a:t>): basé sur des témoignages et des entretiens réalisés avec une cinquantaine de personnes réfugiées</a:t>
            </a:r>
          </a:p>
          <a:p>
            <a:pPr algn="just">
              <a:buFontTx/>
              <a:buChar char="-"/>
            </a:pPr>
            <a:r>
              <a:rPr lang="fr-LU" sz="2000" dirty="0"/>
              <a:t>Film documentaire </a:t>
            </a:r>
            <a:r>
              <a:rPr lang="fr-LU" sz="2000" b="1" dirty="0"/>
              <a:t>« </a:t>
            </a:r>
            <a:r>
              <a:rPr lang="fr-LU" sz="2000" b="1" dirty="0" err="1"/>
              <a:t>Wallah</a:t>
            </a:r>
            <a:r>
              <a:rPr lang="fr-LU" sz="2000" b="1" dirty="0"/>
              <a:t>–Je te jure » </a:t>
            </a:r>
            <a:r>
              <a:rPr lang="fr-LU" sz="2000" dirty="0"/>
              <a:t>(</a:t>
            </a:r>
            <a:r>
              <a:rPr lang="fr-LU" sz="2000" dirty="0" err="1"/>
              <a:t>Kinosch</a:t>
            </a:r>
            <a:r>
              <a:rPr lang="fr-LU" sz="2000" dirty="0"/>
              <a:t>, </a:t>
            </a:r>
            <a:r>
              <a:rPr lang="fr-LU" sz="2000" dirty="0" err="1"/>
              <a:t>Kulturfabrik</a:t>
            </a:r>
            <a:r>
              <a:rPr lang="fr-LU" sz="2000" dirty="0"/>
              <a:t>): raconte les histoires d’hommes et de femmes qui cherchent à venir en Europe à partir des pays de l’Afrique de l’Ouest</a:t>
            </a:r>
          </a:p>
          <a:p>
            <a:pPr algn="just">
              <a:buFontTx/>
              <a:buChar char="-"/>
            </a:pPr>
            <a:endParaRPr lang="fr-LU" sz="2000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GRESIL - 25 AVRIL 2018</a:t>
            </a:r>
            <a:endParaRPr lang="en-US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918235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LU" b="1" dirty="0"/>
              <a:t>Sensibilisation à la venue des réfugiés à Esch-sur-Alzette</a:t>
            </a:r>
            <a:endParaRPr lang="fr-LU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 algn="just">
              <a:buNone/>
            </a:pPr>
            <a:r>
              <a:rPr lang="fr-LU" sz="2000" b="1" dirty="0">
                <a:solidFill>
                  <a:srgbClr val="C00000"/>
                </a:solidFill>
              </a:rPr>
              <a:t>Sensibilisation: </a:t>
            </a:r>
            <a:r>
              <a:rPr lang="fr-LU" sz="2000" b="1" dirty="0" err="1">
                <a:solidFill>
                  <a:srgbClr val="C00000"/>
                </a:solidFill>
              </a:rPr>
              <a:t>Mär</a:t>
            </a:r>
            <a:r>
              <a:rPr lang="fr-LU" sz="2000" b="1" dirty="0">
                <a:solidFill>
                  <a:srgbClr val="C00000"/>
                </a:solidFill>
              </a:rPr>
              <a:t> </a:t>
            </a:r>
            <a:r>
              <a:rPr lang="fr-LU" sz="2000" b="1" dirty="0" err="1">
                <a:solidFill>
                  <a:srgbClr val="C00000"/>
                </a:solidFill>
              </a:rPr>
              <a:t>sinn</a:t>
            </a:r>
            <a:r>
              <a:rPr lang="fr-LU" sz="2000" b="1" dirty="0">
                <a:solidFill>
                  <a:srgbClr val="C00000"/>
                </a:solidFill>
              </a:rPr>
              <a:t> Escher</a:t>
            </a:r>
            <a:endParaRPr lang="fr-LU" sz="2000" dirty="0">
              <a:solidFill>
                <a:srgbClr val="C00000"/>
              </a:solidFill>
            </a:endParaRPr>
          </a:p>
          <a:p>
            <a:pPr algn="just"/>
            <a:r>
              <a:rPr lang="fr-LU" sz="2000" b="1" dirty="0"/>
              <a:t>Manifestations socio-culturelles</a:t>
            </a:r>
            <a:endParaRPr lang="fr-LU" sz="2000" dirty="0"/>
          </a:p>
          <a:p>
            <a:pPr algn="just">
              <a:buFontTx/>
              <a:buChar char="-"/>
            </a:pPr>
            <a:r>
              <a:rPr lang="fr-LU" sz="2000" dirty="0"/>
              <a:t>Théâtre et danse </a:t>
            </a:r>
            <a:r>
              <a:rPr lang="fr-LU" sz="2000" b="1" dirty="0"/>
              <a:t>« </a:t>
            </a:r>
            <a:r>
              <a:rPr lang="fr-LU" sz="2000" b="1" dirty="0" err="1"/>
              <a:t>Wanderer</a:t>
            </a:r>
            <a:r>
              <a:rPr lang="fr-LU" sz="2000" b="1" dirty="0"/>
              <a:t> »</a:t>
            </a:r>
            <a:r>
              <a:rPr lang="fr-LU" sz="2000" dirty="0"/>
              <a:t>,</a:t>
            </a:r>
            <a:r>
              <a:rPr lang="fr-LU" sz="2000" b="1" dirty="0"/>
              <a:t> </a:t>
            </a:r>
            <a:r>
              <a:rPr lang="fr-LU" sz="2000" dirty="0"/>
              <a:t>co-production de différents théâtres de la Grande Région dans le cadre du projet </a:t>
            </a:r>
            <a:r>
              <a:rPr lang="fr-LU" sz="2000" dirty="0" err="1"/>
              <a:t>Interreg</a:t>
            </a:r>
            <a:r>
              <a:rPr lang="fr-LU" sz="2000" dirty="0"/>
              <a:t> </a:t>
            </a:r>
            <a:r>
              <a:rPr lang="fr-LU" sz="2000" i="1" dirty="0"/>
              <a:t>Bérénice</a:t>
            </a:r>
            <a:r>
              <a:rPr lang="fr-LU" sz="2000" dirty="0"/>
              <a:t>, qui soutient l’inclusion sociale et culturelle; artistes d’origines diverses; production questionne les notions du « chez nous » et de « racines communes »</a:t>
            </a:r>
          </a:p>
          <a:p>
            <a:pPr algn="just">
              <a:buFontTx/>
              <a:buChar char="-"/>
            </a:pPr>
            <a:r>
              <a:rPr lang="fr-LU" sz="2000" dirty="0"/>
              <a:t>Exposition open-air </a:t>
            </a:r>
            <a:r>
              <a:rPr lang="fr-LU" sz="2000" b="1" dirty="0"/>
              <a:t>« </a:t>
            </a:r>
            <a:r>
              <a:rPr lang="fr-LU" sz="2000" b="1" dirty="0" err="1"/>
              <a:t>We</a:t>
            </a:r>
            <a:r>
              <a:rPr lang="fr-LU" sz="2000" b="1" dirty="0"/>
              <a:t> have </a:t>
            </a:r>
            <a:r>
              <a:rPr lang="fr-LU" sz="2000" b="1" dirty="0" err="1"/>
              <a:t>seen</a:t>
            </a:r>
            <a:r>
              <a:rPr lang="fr-LU" sz="2000" b="1" dirty="0"/>
              <a:t> » </a:t>
            </a:r>
            <a:r>
              <a:rPr lang="fr-LU" sz="2000" dirty="0"/>
              <a:t>(Catch a </a:t>
            </a:r>
            <a:r>
              <a:rPr lang="fr-LU" sz="2000" dirty="0" err="1"/>
              <a:t>smile</a:t>
            </a:r>
            <a:r>
              <a:rPr lang="fr-LU" sz="2000" dirty="0"/>
              <a:t>, Musée de la Résistance): photographies témoignant du travail de l’association en Grèce, en France et en Serbie</a:t>
            </a:r>
          </a:p>
          <a:p>
            <a:pPr marL="0" indent="0" algn="just">
              <a:buNone/>
            </a:pPr>
            <a:r>
              <a:rPr lang="fr-LU" sz="2000" dirty="0"/>
              <a:t> </a:t>
            </a: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GRESIL - 25 AVRIL 2018</a:t>
            </a:r>
            <a:endParaRPr lang="en-US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857755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LU" b="1" dirty="0"/>
              <a:t>Sensibilisation à la venue des réfugiés à Esch-sur-Alzette</a:t>
            </a:r>
            <a:endParaRPr lang="fr-LU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 algn="just">
              <a:buNone/>
            </a:pPr>
            <a:r>
              <a:rPr lang="fr-LU" sz="1700" b="1" dirty="0">
                <a:solidFill>
                  <a:srgbClr val="C00000"/>
                </a:solidFill>
              </a:rPr>
              <a:t>Sensibilisation: </a:t>
            </a:r>
            <a:r>
              <a:rPr lang="fr-LU" sz="1700" b="1" dirty="0" err="1">
                <a:solidFill>
                  <a:srgbClr val="C00000"/>
                </a:solidFill>
              </a:rPr>
              <a:t>Mär</a:t>
            </a:r>
            <a:r>
              <a:rPr lang="fr-LU" sz="1700" b="1" dirty="0">
                <a:solidFill>
                  <a:srgbClr val="C00000"/>
                </a:solidFill>
              </a:rPr>
              <a:t> </a:t>
            </a:r>
            <a:r>
              <a:rPr lang="fr-LU" sz="1700" b="1" dirty="0" err="1">
                <a:solidFill>
                  <a:srgbClr val="C00000"/>
                </a:solidFill>
              </a:rPr>
              <a:t>sinn</a:t>
            </a:r>
            <a:r>
              <a:rPr lang="fr-LU" sz="1700" b="1" dirty="0">
                <a:solidFill>
                  <a:srgbClr val="C00000"/>
                </a:solidFill>
              </a:rPr>
              <a:t> Escher</a:t>
            </a:r>
            <a:endParaRPr lang="fr-LU" sz="1700" dirty="0">
              <a:solidFill>
                <a:srgbClr val="C00000"/>
              </a:solidFill>
            </a:endParaRPr>
          </a:p>
          <a:p>
            <a:pPr algn="just"/>
            <a:r>
              <a:rPr lang="fr-LU" sz="1700" b="1" dirty="0"/>
              <a:t>« </a:t>
            </a:r>
            <a:r>
              <a:rPr lang="fr-LU" sz="1700" b="1" dirty="0" err="1"/>
              <a:t>Birds</a:t>
            </a:r>
            <a:r>
              <a:rPr lang="fr-LU" sz="1700" b="1" dirty="0"/>
              <a:t> »</a:t>
            </a:r>
            <a:endParaRPr lang="fr-LU" sz="1700" dirty="0"/>
          </a:p>
          <a:p>
            <a:pPr algn="just">
              <a:buFontTx/>
              <a:buChar char="-"/>
            </a:pPr>
            <a:r>
              <a:rPr lang="fr-LU" sz="1700" dirty="0"/>
              <a:t>Projet photographique; 12 DPI ont participé pendant plusieurs mois à un atelier encadré par le photographe Patrick </a:t>
            </a:r>
            <a:r>
              <a:rPr lang="fr-LU" sz="1700" dirty="0" err="1"/>
              <a:t>Galbats</a:t>
            </a:r>
            <a:r>
              <a:rPr lang="fr-LU" sz="1700" dirty="0"/>
              <a:t>; les photographes ont eu une formation de base en photographie; les participants ont pu mieux connaître leur pays d’accueil et exprimer leurs impressions sur le Luxembourg; le projet leur a permis de faciliter les contacts avec d’autres personnes</a:t>
            </a:r>
          </a:p>
          <a:p>
            <a:pPr algn="just">
              <a:buFontTx/>
              <a:buChar char="-"/>
            </a:pPr>
            <a:r>
              <a:rPr lang="fr-LU" sz="1700" dirty="0"/>
              <a:t>8.000 photographies; 46 ont été publiées dans un livre; exposition au Théâtre d’</a:t>
            </a:r>
            <a:r>
              <a:rPr lang="fr-LU" sz="1700" dirty="0" err="1"/>
              <a:t>Esch</a:t>
            </a:r>
            <a:r>
              <a:rPr lang="fr-LU" sz="1700" dirty="0"/>
              <a:t> pendant 3 semaines; exposition à disposition des communes</a:t>
            </a:r>
          </a:p>
          <a:p>
            <a:pPr algn="just">
              <a:buFontTx/>
              <a:buChar char="-"/>
            </a:pPr>
            <a:r>
              <a:rPr lang="fr-LU" sz="1700" dirty="0"/>
              <a:t>Soutien: Œuvre Nationale de Secours Grande Duchesse Charlotte</a:t>
            </a:r>
          </a:p>
          <a:p>
            <a:pPr marL="0" indent="0" algn="just">
              <a:buNone/>
            </a:pPr>
            <a:endParaRPr lang="fr-LU" sz="1700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GRESIL - 25 AVRIL 2018</a:t>
            </a:r>
            <a:endParaRPr lang="en-US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354557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LU" b="1" dirty="0"/>
              <a:t>Sensibilisation à la venue des réfugiés à Esch-sur-Alzette</a:t>
            </a:r>
            <a:endParaRPr lang="fr-LU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 algn="just">
              <a:buNone/>
            </a:pPr>
            <a:r>
              <a:rPr lang="fr-LU" sz="1700" b="1" dirty="0">
                <a:solidFill>
                  <a:srgbClr val="C00000"/>
                </a:solidFill>
              </a:rPr>
              <a:t>Sensibilisation: </a:t>
            </a:r>
            <a:r>
              <a:rPr lang="fr-LU" sz="1700" b="1" dirty="0" err="1">
                <a:solidFill>
                  <a:srgbClr val="C00000"/>
                </a:solidFill>
              </a:rPr>
              <a:t>Mär</a:t>
            </a:r>
            <a:r>
              <a:rPr lang="fr-LU" sz="1700" b="1" dirty="0">
                <a:solidFill>
                  <a:srgbClr val="C00000"/>
                </a:solidFill>
              </a:rPr>
              <a:t> </a:t>
            </a:r>
            <a:r>
              <a:rPr lang="fr-LU" sz="1700" b="1" dirty="0" err="1">
                <a:solidFill>
                  <a:srgbClr val="C00000"/>
                </a:solidFill>
              </a:rPr>
              <a:t>sinn</a:t>
            </a:r>
            <a:r>
              <a:rPr lang="fr-LU" sz="1700" b="1" dirty="0">
                <a:solidFill>
                  <a:srgbClr val="C00000"/>
                </a:solidFill>
              </a:rPr>
              <a:t> Escher</a:t>
            </a:r>
            <a:endParaRPr lang="fr-LU" sz="1700" dirty="0">
              <a:solidFill>
                <a:srgbClr val="C00000"/>
              </a:solidFill>
            </a:endParaRPr>
          </a:p>
          <a:p>
            <a:pPr algn="just"/>
            <a:r>
              <a:rPr lang="fr-LU" sz="1700" b="1" dirty="0"/>
              <a:t>Soirée d’information et de discussion (11 octobre 2017)</a:t>
            </a:r>
          </a:p>
          <a:p>
            <a:pPr marL="0" indent="0" algn="just">
              <a:buNone/>
            </a:pPr>
            <a:r>
              <a:rPr lang="fr-LU" sz="1700" b="1" dirty="0"/>
              <a:t>-	Pourquoi les réfugiés viennent-ils au Luxembourg?</a:t>
            </a:r>
          </a:p>
          <a:p>
            <a:pPr marL="0" indent="0" algn="just">
              <a:buNone/>
            </a:pPr>
            <a:r>
              <a:rPr lang="fr-LU" sz="1700" b="1" dirty="0"/>
              <a:t>	</a:t>
            </a:r>
            <a:r>
              <a:rPr lang="fr-LU" sz="1700" dirty="0"/>
              <a:t>Cadre légal: procédures, statuts, statistiques (Agence interculturelle de l’ASTI)</a:t>
            </a:r>
          </a:p>
          <a:p>
            <a:pPr marL="0" indent="0" algn="just">
              <a:buNone/>
            </a:pPr>
            <a:r>
              <a:rPr lang="fr-LU" sz="1700" b="1" dirty="0"/>
              <a:t>-	Quelle est la situation des réfugiés? Qui sont les refugiés que nous 	accueillons? </a:t>
            </a:r>
          </a:p>
          <a:p>
            <a:pPr marL="0" indent="0" algn="just">
              <a:buNone/>
            </a:pPr>
            <a:r>
              <a:rPr lang="fr-LU" sz="1700" b="1" dirty="0"/>
              <a:t>	Témoignage personnel </a:t>
            </a:r>
            <a:r>
              <a:rPr lang="fr-LU" sz="1700" dirty="0"/>
              <a:t>de 2 réfugiés: motifs de la venue au Luxembourg, 	parcours au Luxembourg, conditions de vie dans le foyer, activités dans le 	foyer et à l’extérieur du foyer, activités professionnelles, … (Caritas)</a:t>
            </a:r>
          </a:p>
          <a:p>
            <a:pPr marL="0" indent="0" algn="just">
              <a:buNone/>
            </a:pPr>
            <a:endParaRPr lang="fr-LU" sz="1700" dirty="0"/>
          </a:p>
          <a:p>
            <a:pPr algn="just"/>
            <a:endParaRPr lang="fr-LU" sz="1600" b="1" dirty="0"/>
          </a:p>
          <a:p>
            <a:pPr algn="just"/>
            <a:endParaRPr lang="fr-LU" sz="1700" dirty="0"/>
          </a:p>
          <a:p>
            <a:pPr marL="0" indent="0" algn="just">
              <a:buNone/>
            </a:pPr>
            <a:endParaRPr lang="fr-LU" sz="1700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GRESIL - 25 AVRIL 2018</a:t>
            </a:r>
            <a:endParaRPr lang="en-US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316640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LU" b="1" dirty="0"/>
              <a:t>Sensibilisation à la venue des réfugiés à Esch-sur-Alzette</a:t>
            </a:r>
            <a:endParaRPr lang="fr-LU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 algn="just">
              <a:buNone/>
            </a:pPr>
            <a:r>
              <a:rPr lang="fr-LU" sz="1600" dirty="0"/>
              <a:t>Actuellement, 2 foyers pour réfugiés sur le territoire de la commune (Foyer Grand Rue) ou proche du territoire de la commune (Foyer </a:t>
            </a:r>
            <a:r>
              <a:rPr lang="fr-LU" sz="1600" dirty="0" err="1"/>
              <a:t>Mondercange</a:t>
            </a:r>
            <a:r>
              <a:rPr lang="fr-LU" sz="1600" dirty="0"/>
              <a:t>)</a:t>
            </a:r>
          </a:p>
          <a:p>
            <a:pPr algn="just"/>
            <a:r>
              <a:rPr lang="fr-LU" sz="1600" b="1" dirty="0"/>
              <a:t>Foyer Grand Rue</a:t>
            </a:r>
            <a:r>
              <a:rPr lang="fr-LU" sz="1600" dirty="0"/>
              <a:t>:</a:t>
            </a:r>
          </a:p>
          <a:p>
            <a:pPr marL="0" indent="0" algn="just">
              <a:buNone/>
            </a:pPr>
            <a:r>
              <a:rPr lang="fr-LU" sz="1600" dirty="0"/>
              <a:t>34 personnes; majoritairement BPI</a:t>
            </a:r>
          </a:p>
          <a:p>
            <a:pPr algn="just"/>
            <a:r>
              <a:rPr lang="fr-LU" sz="1600" b="1" dirty="0"/>
              <a:t>Foyer </a:t>
            </a:r>
            <a:r>
              <a:rPr lang="fr-LU" sz="1600" b="1" dirty="0" err="1"/>
              <a:t>Mondercange</a:t>
            </a:r>
            <a:r>
              <a:rPr lang="fr-LU" sz="1600" b="1" dirty="0"/>
              <a:t> </a:t>
            </a:r>
            <a:r>
              <a:rPr lang="fr-LU" sz="1600" dirty="0"/>
              <a:t>(proche du quartier « </a:t>
            </a:r>
            <a:r>
              <a:rPr lang="fr-LU" sz="1600" dirty="0" err="1"/>
              <a:t>Lallange</a:t>
            </a:r>
            <a:r>
              <a:rPr lang="fr-LU" sz="1600" dirty="0"/>
              <a:t> » de la ville d’Esch-sur-Alzette):</a:t>
            </a:r>
          </a:p>
          <a:p>
            <a:pPr marL="0" indent="0" algn="just">
              <a:buNone/>
            </a:pPr>
            <a:r>
              <a:rPr lang="fr-LU" sz="1600" dirty="0"/>
              <a:t>90 personnes; règlement « Dublin 3 » (les personnes ont demandé l’asile dans un autre pays de l’UE, ont été déboutées ou sont encore en procédure); structure temporaire</a:t>
            </a:r>
          </a:p>
          <a:p>
            <a:pPr marL="0" indent="0" algn="just">
              <a:buNone/>
            </a:pPr>
            <a:r>
              <a:rPr lang="fr-LU" sz="1600" dirty="0"/>
              <a:t>Un 3</a:t>
            </a:r>
            <a:r>
              <a:rPr lang="fr-LU" sz="1600" baseline="30000" dirty="0"/>
              <a:t>ième</a:t>
            </a:r>
            <a:r>
              <a:rPr lang="fr-LU" sz="1600" dirty="0"/>
              <a:t> foyer en construction:</a:t>
            </a:r>
          </a:p>
          <a:p>
            <a:pPr algn="just"/>
            <a:r>
              <a:rPr lang="fr-LU" sz="1600" b="1" dirty="0"/>
              <a:t>Foyer « Quai </a:t>
            </a:r>
            <a:r>
              <a:rPr lang="fr-LU" sz="1600" b="1" dirty="0" err="1"/>
              <a:t>Neudorf</a:t>
            </a:r>
            <a:r>
              <a:rPr lang="fr-LU" sz="1600" b="1" dirty="0"/>
              <a:t> » </a:t>
            </a:r>
            <a:r>
              <a:rPr lang="fr-LU" sz="1600" dirty="0"/>
              <a:t>(150 personnes)</a:t>
            </a:r>
            <a:endParaRPr lang="fr-LU" sz="1600" b="1" dirty="0"/>
          </a:p>
          <a:p>
            <a:pPr marL="0" indent="0" algn="just">
              <a:buNone/>
            </a:pPr>
            <a:r>
              <a:rPr lang="fr-LU" dirty="0"/>
              <a:t>	</a:t>
            </a: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GRESIL - 25 AVRIL 2018</a:t>
            </a:r>
            <a:endParaRPr lang="en-US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860487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pied de page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GRESIL - 25 AVRIL 2018</a:t>
            </a:r>
            <a:endParaRPr lang="en-US" dirty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20</a:t>
            </a:fld>
            <a:endParaRPr lang="en-US" dirty="0"/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0" y="0"/>
            <a:ext cx="10058400" cy="670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26850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pied de page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GRESIL - 25 AVRIL 2018</a:t>
            </a:r>
            <a:endParaRPr lang="en-US" dirty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21</a:t>
            </a:fld>
            <a:endParaRPr lang="en-US" dirty="0"/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0" y="0"/>
            <a:ext cx="10058400" cy="670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631857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LU" b="1" dirty="0"/>
              <a:t>Sensibilisation à la venue des réfugiés à Esch-sur-Alzette</a:t>
            </a:r>
            <a:endParaRPr lang="fr-LU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 algn="just">
              <a:buNone/>
            </a:pPr>
            <a:r>
              <a:rPr lang="fr-LU" b="1" dirty="0">
                <a:solidFill>
                  <a:srgbClr val="C00000"/>
                </a:solidFill>
              </a:rPr>
              <a:t>Sensibilisation: </a:t>
            </a:r>
            <a:r>
              <a:rPr lang="fr-LU" b="1" dirty="0" err="1">
                <a:solidFill>
                  <a:srgbClr val="C00000"/>
                </a:solidFill>
              </a:rPr>
              <a:t>Mär</a:t>
            </a:r>
            <a:r>
              <a:rPr lang="fr-LU" b="1" dirty="0">
                <a:solidFill>
                  <a:srgbClr val="C00000"/>
                </a:solidFill>
              </a:rPr>
              <a:t> </a:t>
            </a:r>
            <a:r>
              <a:rPr lang="fr-LU" b="1" dirty="0" err="1">
                <a:solidFill>
                  <a:srgbClr val="C00000"/>
                </a:solidFill>
              </a:rPr>
              <a:t>sinn</a:t>
            </a:r>
            <a:r>
              <a:rPr lang="fr-LU" b="1" dirty="0">
                <a:solidFill>
                  <a:srgbClr val="C00000"/>
                </a:solidFill>
              </a:rPr>
              <a:t> Escher</a:t>
            </a:r>
            <a:endParaRPr lang="fr-LU" dirty="0">
              <a:solidFill>
                <a:srgbClr val="C00000"/>
              </a:solidFill>
            </a:endParaRPr>
          </a:p>
          <a:p>
            <a:pPr algn="just"/>
            <a:r>
              <a:rPr lang="fr-LU" b="1" dirty="0"/>
              <a:t>Soirée d’information et de discussion (11 octobre 2017)</a:t>
            </a:r>
          </a:p>
          <a:p>
            <a:pPr marL="0" indent="0" algn="just">
              <a:buNone/>
            </a:pPr>
            <a:r>
              <a:rPr lang="fr-LU" b="1" dirty="0"/>
              <a:t>-	Quel accueil pourrons nous leur offrir? </a:t>
            </a:r>
          </a:p>
          <a:p>
            <a:pPr marL="0" indent="0" algn="just">
              <a:buNone/>
            </a:pPr>
            <a:r>
              <a:rPr lang="fr-LU" b="1" dirty="0"/>
              <a:t>	Témoignages</a:t>
            </a:r>
            <a:r>
              <a:rPr lang="fr-LU" dirty="0"/>
              <a:t> de bénévoles de l’association « </a:t>
            </a:r>
            <a:r>
              <a:rPr lang="de-DE" i="1" dirty="0"/>
              <a:t>Mir </a:t>
            </a:r>
            <a:r>
              <a:rPr lang="de-DE" i="1" dirty="0" err="1"/>
              <a:t>wëllen</a:t>
            </a:r>
            <a:r>
              <a:rPr lang="de-DE" i="1" dirty="0"/>
              <a:t> </a:t>
            </a:r>
            <a:r>
              <a:rPr lang="de-DE" i="1" dirty="0" err="1"/>
              <a:t>Iech</a:t>
            </a:r>
            <a:r>
              <a:rPr lang="de-DE" i="1" dirty="0"/>
              <a:t> </a:t>
            </a:r>
            <a:r>
              <a:rPr lang="de-DE" i="1" dirty="0" err="1"/>
              <a:t>ons</a:t>
            </a:r>
            <a:r>
              <a:rPr lang="de-DE" i="1" dirty="0"/>
              <a:t> 	</a:t>
            </a:r>
            <a:r>
              <a:rPr lang="de-DE" i="1" dirty="0" err="1"/>
              <a:t>Heemecht</a:t>
            </a:r>
            <a:r>
              <a:rPr lang="de-DE" i="1" dirty="0"/>
              <a:t> weisen</a:t>
            </a:r>
            <a:r>
              <a:rPr lang="fr-LU" dirty="0"/>
              <a:t> » (ambassadrice culturelle, activités menées avec 	des 	résidents du foyer d’Esch-sur-Alzette), d’un président d’une </a:t>
            </a:r>
            <a:r>
              <a:rPr lang="fr-LU" i="1" dirty="0"/>
              <a:t>association 	sportive </a:t>
            </a:r>
            <a:r>
              <a:rPr lang="fr-LU" i="1" dirty="0" err="1"/>
              <a:t>eschoise</a:t>
            </a:r>
            <a:r>
              <a:rPr lang="fr-LU" i="1" dirty="0"/>
              <a:t> </a:t>
            </a:r>
            <a:r>
              <a:rPr lang="fr-LU" dirty="0"/>
              <a:t>qui accueille déjà des réfugiés, d’une bénévole active 	dans </a:t>
            </a:r>
            <a:r>
              <a:rPr lang="fr-LU" i="1" dirty="0"/>
              <a:t>l’apprentissage des langues </a:t>
            </a:r>
            <a:r>
              <a:rPr lang="fr-LU" dirty="0"/>
              <a:t>dans un des foyers à Esch-sur-Alzette; 	</a:t>
            </a:r>
            <a:r>
              <a:rPr lang="fr-LU" b="1" dirty="0"/>
              <a:t>Thèmes</a:t>
            </a:r>
            <a:r>
              <a:rPr lang="fr-LU" dirty="0"/>
              <a:t> 	abordés: contenu du bénévolat, apport personnel, difficultés 	rencontrées; </a:t>
            </a:r>
            <a:r>
              <a:rPr lang="fr-LU" b="1" dirty="0"/>
              <a:t>Informations</a:t>
            </a:r>
            <a:r>
              <a:rPr lang="fr-LU" dirty="0"/>
              <a:t> sur le bénévolat et sur les formations pour 	personnes intéressées (« </a:t>
            </a:r>
            <a:r>
              <a:rPr lang="fr-LU" dirty="0" err="1"/>
              <a:t>Get</a:t>
            </a:r>
            <a:r>
              <a:rPr lang="fr-LU" dirty="0"/>
              <a:t> </a:t>
            </a:r>
            <a:r>
              <a:rPr lang="fr-LU" dirty="0" err="1"/>
              <a:t>Involved</a:t>
            </a:r>
            <a:r>
              <a:rPr lang="fr-LU" dirty="0"/>
              <a:t> »)</a:t>
            </a: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GRESIL - 25 AVRIL 2018</a:t>
            </a:r>
            <a:endParaRPr lang="en-US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834036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LU" b="1" dirty="0"/>
              <a:t>Sensibilisation à la venue des réfugiés à Esch-sur-Alzette</a:t>
            </a:r>
            <a:endParaRPr lang="fr-LU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 algn="just">
              <a:buNone/>
            </a:pPr>
            <a:r>
              <a:rPr lang="fr-LU" sz="1700" b="1" dirty="0">
                <a:solidFill>
                  <a:srgbClr val="C00000"/>
                </a:solidFill>
              </a:rPr>
              <a:t>Sensibilisation: </a:t>
            </a:r>
            <a:r>
              <a:rPr lang="fr-LU" sz="1700" b="1" dirty="0" err="1">
                <a:solidFill>
                  <a:srgbClr val="C00000"/>
                </a:solidFill>
              </a:rPr>
              <a:t>Mär</a:t>
            </a:r>
            <a:r>
              <a:rPr lang="fr-LU" sz="1700" b="1" dirty="0">
                <a:solidFill>
                  <a:srgbClr val="C00000"/>
                </a:solidFill>
              </a:rPr>
              <a:t> </a:t>
            </a:r>
            <a:r>
              <a:rPr lang="fr-LU" sz="1700" b="1" dirty="0" err="1">
                <a:solidFill>
                  <a:srgbClr val="C00000"/>
                </a:solidFill>
              </a:rPr>
              <a:t>sinn</a:t>
            </a:r>
            <a:r>
              <a:rPr lang="fr-LU" sz="1700" b="1" dirty="0">
                <a:solidFill>
                  <a:srgbClr val="C00000"/>
                </a:solidFill>
              </a:rPr>
              <a:t> Escher</a:t>
            </a:r>
            <a:endParaRPr lang="fr-LU" sz="1700" dirty="0">
              <a:solidFill>
                <a:srgbClr val="C00000"/>
              </a:solidFill>
            </a:endParaRPr>
          </a:p>
          <a:p>
            <a:pPr algn="just"/>
            <a:r>
              <a:rPr lang="fr-LU" sz="1700" b="1" dirty="0"/>
              <a:t>Soirée d’information et de discussion (11 octobre 2017)</a:t>
            </a:r>
          </a:p>
          <a:p>
            <a:pPr algn="just">
              <a:buFontTx/>
              <a:buChar char="-"/>
            </a:pPr>
            <a:r>
              <a:rPr lang="fr-LU" sz="1700" b="1" dirty="0"/>
              <a:t>Table-ronde </a:t>
            </a:r>
            <a:r>
              <a:rPr lang="fr-LU" sz="1700" dirty="0"/>
              <a:t>(Bourgmestre, réfugiés, bénévoles, responsables Caritas et ASTI) - </a:t>
            </a:r>
            <a:r>
              <a:rPr lang="fr-LU" sz="1700" b="1" dirty="0"/>
              <a:t>Discussion et interventions du public</a:t>
            </a:r>
          </a:p>
          <a:p>
            <a:pPr algn="just">
              <a:buFontTx/>
              <a:buChar char="-"/>
            </a:pPr>
            <a:r>
              <a:rPr lang="fr-LU" sz="1700" dirty="0"/>
              <a:t>Grand intérêt de la part du public: une centaine de personnes présentes</a:t>
            </a:r>
          </a:p>
          <a:p>
            <a:pPr algn="just">
              <a:buFontTx/>
              <a:buChar char="-"/>
            </a:pPr>
            <a:r>
              <a:rPr lang="fr-LU" sz="1700" dirty="0"/>
              <a:t>Le volet « témoignage personnel » et le volet « échanges » sont importants (à côté du volet plus « technique » qui concerne l’implantation d’un foyer dans une commune)</a:t>
            </a:r>
          </a:p>
          <a:p>
            <a:pPr marL="0" indent="0" algn="just">
              <a:buNone/>
            </a:pPr>
            <a:r>
              <a:rPr lang="fr-LU" sz="1700" b="1" dirty="0"/>
              <a:t>Invitation aux personnes habitant le quartier « </a:t>
            </a:r>
            <a:r>
              <a:rPr lang="fr-LU" sz="1700" b="1" dirty="0" err="1"/>
              <a:t>Neudorf</a:t>
            </a:r>
            <a:r>
              <a:rPr lang="fr-LU" sz="1700" b="1" dirty="0"/>
              <a:t> »</a:t>
            </a:r>
          </a:p>
          <a:p>
            <a:pPr marL="0" indent="0" algn="just">
              <a:buNone/>
            </a:pPr>
            <a:r>
              <a:rPr lang="fr-LU" sz="1700" b="1" dirty="0"/>
              <a:t>Organisateurs: Ville d’Esch-sur-Alzette, Caritas, ASTI</a:t>
            </a:r>
          </a:p>
          <a:p>
            <a:pPr marL="0" indent="0" algn="just">
              <a:buNone/>
            </a:pPr>
            <a:endParaRPr lang="fr-LU" sz="1600" dirty="0"/>
          </a:p>
          <a:p>
            <a:pPr marL="0" indent="0" algn="just">
              <a:buNone/>
            </a:pPr>
            <a:endParaRPr lang="fr-LU" sz="1700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GRESIL - 25 AVRIL 2018</a:t>
            </a:r>
            <a:endParaRPr lang="en-US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441981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pied de page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GRESIL - 25 AVRIL 2018</a:t>
            </a:r>
            <a:endParaRPr lang="en-US" dirty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24</a:t>
            </a:fld>
            <a:endParaRPr lang="en-US" dirty="0"/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0" y="0"/>
            <a:ext cx="10058400" cy="670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168923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pied de page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GRESIL - 25 AVRIL 2018</a:t>
            </a:r>
            <a:endParaRPr lang="en-US" dirty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25</a:t>
            </a:fld>
            <a:endParaRPr lang="en-US" dirty="0"/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0" y="0"/>
            <a:ext cx="10058400" cy="670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981317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pied de page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GRESIL - 25 AVRIL 2018</a:t>
            </a:r>
            <a:endParaRPr lang="en-US" dirty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26</a:t>
            </a:fld>
            <a:endParaRPr lang="en-US" dirty="0"/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0" y="0"/>
            <a:ext cx="10058400" cy="670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83590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GRESIL - 25 AVRIL 2018</a:t>
            </a:r>
            <a:endParaRPr lang="en-US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27</a:t>
            </a:fld>
            <a:endParaRPr lang="en-US" dirty="0"/>
          </a:p>
        </p:txBody>
      </p:sp>
      <p:pic>
        <p:nvPicPr>
          <p:cNvPr id="4098" name="Picture 2" descr="\\pluto2\fraenamt\Refugiés\Mär sinn Escher\Soirée 11oct\MaerSinnEscher_interne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2814" y="391886"/>
            <a:ext cx="6417129" cy="57558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781928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LU" b="1" dirty="0"/>
              <a:t>Sensibilisation à la venue des réfugiés à Esch-sur-Alzette</a:t>
            </a:r>
            <a:endParaRPr lang="fr-LU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algn="just"/>
            <a:r>
              <a:rPr lang="fr-LU" sz="2400" b="1" dirty="0">
                <a:solidFill>
                  <a:srgbClr val="C00000"/>
                </a:solidFill>
              </a:rPr>
              <a:t>Groupe de travail et de coordination </a:t>
            </a:r>
            <a:r>
              <a:rPr lang="fr-LU" sz="2400" dirty="0"/>
              <a:t>« Réfugié-e-s » (automne 2015; groupe interne)</a:t>
            </a:r>
          </a:p>
          <a:p>
            <a:pPr algn="just"/>
            <a:r>
              <a:rPr lang="fr-LU" sz="2400" b="1" dirty="0">
                <a:solidFill>
                  <a:srgbClr val="C00000"/>
                </a:solidFill>
              </a:rPr>
              <a:t>Mise en réseau </a:t>
            </a:r>
            <a:r>
              <a:rPr lang="fr-LU" sz="2400" dirty="0"/>
              <a:t>des acteurs communaux (automne 2016):</a:t>
            </a:r>
          </a:p>
          <a:p>
            <a:pPr marL="0" indent="0" algn="just">
              <a:buNone/>
            </a:pPr>
            <a:r>
              <a:rPr lang="fr-LU" sz="2400" b="1" dirty="0"/>
              <a:t>-	Services communaux</a:t>
            </a:r>
            <a:r>
              <a:rPr lang="fr-LU" sz="2400" dirty="0"/>
              <a:t>: </a:t>
            </a:r>
            <a:r>
              <a:rPr lang="fr-LU" sz="2400" i="1" dirty="0"/>
              <a:t>Sports, Culture, Jeunesse, 	Développement social, Office Social, Enseignement, Maisons 	Relais, Egalité des chances, …; </a:t>
            </a:r>
          </a:p>
          <a:p>
            <a:pPr marL="0" indent="0" algn="just">
              <a:buNone/>
            </a:pPr>
            <a:r>
              <a:rPr lang="fr-LU" sz="2400" b="1" dirty="0"/>
              <a:t>-	Acteurs externes</a:t>
            </a:r>
            <a:r>
              <a:rPr lang="fr-LU" sz="2400" dirty="0"/>
              <a:t>: </a:t>
            </a:r>
            <a:r>
              <a:rPr lang="fr-LU" sz="2400" i="1" dirty="0" err="1"/>
              <a:t>Kulturfabrik</a:t>
            </a:r>
            <a:r>
              <a:rPr lang="fr-LU" sz="2400" i="1" dirty="0"/>
              <a:t>, Maison des Jeunes, Point Info 	Jeunes, CIGL</a:t>
            </a:r>
            <a:r>
              <a:rPr lang="fr-LU" sz="2400" dirty="0"/>
              <a:t>, </a:t>
            </a:r>
            <a:r>
              <a:rPr lang="fr-LU" sz="2400" i="1" dirty="0"/>
              <a:t>Club Senior « Mosaïque », </a:t>
            </a:r>
            <a:r>
              <a:rPr lang="fr-LU" sz="2400" dirty="0"/>
              <a:t>…; </a:t>
            </a:r>
          </a:p>
          <a:p>
            <a:pPr marL="0" indent="0" algn="just">
              <a:buNone/>
            </a:pPr>
            <a:r>
              <a:rPr lang="fr-LU" sz="2400" b="1" dirty="0"/>
              <a:t>-	Gestionnaire des foyers</a:t>
            </a:r>
            <a:r>
              <a:rPr lang="fr-LU" sz="2400" dirty="0"/>
              <a:t>:  responsables travaillant dans les 2 	foyers 	gérés par la Caritas à Esch-sur-Alzette et à </a:t>
            </a:r>
            <a:r>
              <a:rPr lang="fr-LU" sz="2400" dirty="0" err="1"/>
              <a:t>Mondercange</a:t>
            </a:r>
            <a:endParaRPr lang="fr-LU" sz="2400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GRESIL - 25 AVRIL 2018</a:t>
            </a:r>
            <a:endParaRPr lang="en-US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67096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LU" b="1" dirty="0"/>
              <a:t>Sensibilisation à la venue des réfugiés à Esch-sur-Alzette</a:t>
            </a:r>
            <a:endParaRPr lang="fr-LU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0" indent="0" algn="just">
              <a:buNone/>
            </a:pPr>
            <a:r>
              <a:rPr lang="fr-LU" sz="2400" b="1" dirty="0">
                <a:solidFill>
                  <a:srgbClr val="C00000"/>
                </a:solidFill>
              </a:rPr>
              <a:t>Objectifs:</a:t>
            </a:r>
          </a:p>
          <a:p>
            <a:pPr algn="just"/>
            <a:r>
              <a:rPr lang="fr-LU" sz="2400" dirty="0"/>
              <a:t>Echanger les </a:t>
            </a:r>
            <a:r>
              <a:rPr lang="fr-LU" sz="2400" b="1" dirty="0"/>
              <a:t>informations</a:t>
            </a:r>
            <a:r>
              <a:rPr lang="fr-LU" sz="2400" dirty="0"/>
              <a:t> sur activités existantes/sur projets nouveaux et inciter/faciliter les </a:t>
            </a:r>
            <a:r>
              <a:rPr lang="fr-LU" sz="2400" b="1" dirty="0"/>
              <a:t>collaborations</a:t>
            </a:r>
          </a:p>
          <a:p>
            <a:pPr algn="just"/>
            <a:r>
              <a:rPr lang="fr-LU" sz="2400" dirty="0"/>
              <a:t>Offrir un </a:t>
            </a:r>
            <a:r>
              <a:rPr lang="fr-LU" sz="2400" b="1" dirty="0"/>
              <a:t>soutien logistique </a:t>
            </a:r>
            <a:r>
              <a:rPr lang="fr-LU" sz="2400" dirty="0"/>
              <a:t>aux foyers pour l’organisation de leurs activités internes ou portes ouvertes</a:t>
            </a:r>
            <a:endParaRPr lang="fr-LU" sz="2400" b="1" dirty="0"/>
          </a:p>
          <a:p>
            <a:pPr algn="just"/>
            <a:r>
              <a:rPr lang="fr-LU" sz="2400" dirty="0"/>
              <a:t>Soutenir l’accueil et l’intégration des réfugiés à </a:t>
            </a:r>
            <a:r>
              <a:rPr lang="fr-LU" sz="2400" dirty="0" err="1"/>
              <a:t>Esch</a:t>
            </a:r>
            <a:r>
              <a:rPr lang="fr-LU" sz="2400" dirty="0"/>
              <a:t>:</a:t>
            </a:r>
          </a:p>
          <a:p>
            <a:pPr algn="just">
              <a:buFontTx/>
              <a:buChar char="-"/>
            </a:pPr>
            <a:r>
              <a:rPr lang="fr-LU" sz="2400" dirty="0"/>
              <a:t>Soutenir et encourager la </a:t>
            </a:r>
            <a:r>
              <a:rPr lang="fr-LU" sz="2400" b="1" dirty="0"/>
              <a:t>participation</a:t>
            </a:r>
            <a:r>
              <a:rPr lang="fr-LU" sz="2400" dirty="0"/>
              <a:t> dans les offres communales existantes et dans la vie de la commune;</a:t>
            </a:r>
          </a:p>
          <a:p>
            <a:pPr algn="just">
              <a:buFontTx/>
              <a:buChar char="-"/>
            </a:pPr>
            <a:r>
              <a:rPr lang="fr-LU" sz="2400" dirty="0"/>
              <a:t>Créer des </a:t>
            </a:r>
            <a:r>
              <a:rPr lang="fr-LU" sz="2400" b="1" dirty="0"/>
              <a:t>opportunités de rencontres</a:t>
            </a:r>
            <a:r>
              <a:rPr lang="fr-LU" sz="2400" dirty="0"/>
              <a:t> </a:t>
            </a:r>
            <a:r>
              <a:rPr lang="fr-LU" sz="2400" b="1" dirty="0"/>
              <a:t>et d’échanges </a:t>
            </a:r>
            <a:r>
              <a:rPr lang="fr-LU" sz="2400" dirty="0"/>
              <a:t>avec la population de la ville à travers des activités communes;</a:t>
            </a:r>
          </a:p>
          <a:p>
            <a:pPr algn="just">
              <a:buFontTx/>
              <a:buChar char="-"/>
            </a:pPr>
            <a:r>
              <a:rPr lang="fr-LU" sz="2400" b="1" dirty="0">
                <a:solidFill>
                  <a:srgbClr val="C00000"/>
                </a:solidFill>
              </a:rPr>
              <a:t>Sensibiliser à la venue des réfugiés à Esch-sur-Alzette </a:t>
            </a:r>
          </a:p>
          <a:p>
            <a:pPr algn="just"/>
            <a:endParaRPr lang="fr-LU" sz="2400" dirty="0"/>
          </a:p>
          <a:p>
            <a:pPr marL="0" indent="0" algn="just">
              <a:buNone/>
            </a:pPr>
            <a:endParaRPr lang="fr-LU" sz="2400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GRESIL - 25 AVRIL 2018</a:t>
            </a:r>
            <a:endParaRPr lang="en-US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93539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LU" b="1" dirty="0"/>
              <a:t>Sensibilisation à la venue des réfugiés à Esch-sur-Alzette</a:t>
            </a:r>
            <a:endParaRPr lang="fr-LU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 fontScale="25000" lnSpcReduction="20000"/>
          </a:bodyPr>
          <a:lstStyle/>
          <a:p>
            <a:pPr algn="just"/>
            <a:r>
              <a:rPr lang="fr-LU" sz="7600" b="1" dirty="0">
                <a:solidFill>
                  <a:srgbClr val="C00000"/>
                </a:solidFill>
              </a:rPr>
              <a:t>Participation</a:t>
            </a:r>
            <a:r>
              <a:rPr lang="fr-LU" sz="7600" dirty="0"/>
              <a:t> dans les offres communales existantes et dans la vie de la commune - </a:t>
            </a:r>
            <a:r>
              <a:rPr lang="fr-LU" sz="7600" b="1" dirty="0">
                <a:solidFill>
                  <a:srgbClr val="C00000"/>
                </a:solidFill>
              </a:rPr>
              <a:t>Rencontres</a:t>
            </a:r>
            <a:r>
              <a:rPr lang="fr-LU" sz="7600" dirty="0">
                <a:solidFill>
                  <a:srgbClr val="C00000"/>
                </a:solidFill>
              </a:rPr>
              <a:t> </a:t>
            </a:r>
            <a:r>
              <a:rPr lang="fr-LU" sz="7600" b="1" dirty="0">
                <a:solidFill>
                  <a:srgbClr val="C00000"/>
                </a:solidFill>
              </a:rPr>
              <a:t>et échanges </a:t>
            </a:r>
            <a:r>
              <a:rPr lang="fr-LU" sz="7600" dirty="0"/>
              <a:t>avec la population de la ville à travers des activités communes</a:t>
            </a:r>
          </a:p>
          <a:p>
            <a:pPr marL="0" indent="0" algn="just">
              <a:buNone/>
            </a:pPr>
            <a:r>
              <a:rPr lang="fr-LU" sz="7600" b="1" dirty="0"/>
              <a:t>Exemples</a:t>
            </a:r>
            <a:r>
              <a:rPr lang="fr-LU" sz="7600" dirty="0"/>
              <a:t>: participation à des activités organisées par le service des Sports, comme bénévoles ou comme sportifs (</a:t>
            </a:r>
            <a:r>
              <a:rPr lang="fr-LU" sz="7600" dirty="0" err="1"/>
              <a:t>Kulturlaaf</a:t>
            </a:r>
            <a:r>
              <a:rPr lang="fr-LU" sz="7600" dirty="0"/>
              <a:t>, Sport Spill a </a:t>
            </a:r>
            <a:r>
              <a:rPr lang="fr-LU" sz="7600" dirty="0" err="1"/>
              <a:t>Spaass</a:t>
            </a:r>
            <a:r>
              <a:rPr lang="fr-LU" sz="7600" dirty="0"/>
              <a:t>, Nuit du Sport); participation à des activités organisées par les associations sportives, comme bénévoles ou comme sportifs (tournois, match, création d’une équipe de football « FC </a:t>
            </a:r>
            <a:r>
              <a:rPr lang="fr-LU" sz="7600" dirty="0" err="1"/>
              <a:t>Esch</a:t>
            </a:r>
            <a:r>
              <a:rPr lang="fr-LU" sz="7600" dirty="0"/>
              <a:t> United » entre trois clubs de football et réfugiés, …);  participation à des activités organisées par le service Jeunesse (projet entre jeunes à l’occasion du Marché de Noël, participation au projet de théâtre, …); participation au </a:t>
            </a:r>
            <a:r>
              <a:rPr lang="fr-LU" sz="7600" dirty="0" err="1"/>
              <a:t>Urban</a:t>
            </a:r>
            <a:r>
              <a:rPr lang="fr-LU" sz="7600" dirty="0"/>
              <a:t> Art (KUFA, service Jeunesse) et création en commun d’un mur dans le centre ville (2018); participation à la Nuit de la Culture (2018); participation au Café des Langues; …</a:t>
            </a:r>
          </a:p>
          <a:p>
            <a:pPr marL="0" indent="0" algn="just">
              <a:buNone/>
            </a:pPr>
            <a:endParaRPr lang="fr-LU" sz="5500" dirty="0"/>
          </a:p>
          <a:p>
            <a:pPr>
              <a:buFontTx/>
              <a:buChar char="-"/>
            </a:pPr>
            <a:endParaRPr lang="fr-LU" sz="4800" dirty="0"/>
          </a:p>
          <a:p>
            <a:pPr marL="0" indent="0" algn="just">
              <a:buNone/>
            </a:pPr>
            <a:endParaRPr lang="fr-LU" sz="4800" dirty="0"/>
          </a:p>
          <a:p>
            <a:pPr marL="0" indent="0" algn="just">
              <a:buNone/>
            </a:pPr>
            <a:endParaRPr lang="fr-LU" sz="2400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GRESIL - 25 AVRIL 2018</a:t>
            </a:r>
            <a:endParaRPr lang="en-US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16810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LU" b="1" dirty="0"/>
              <a:t>Sensibilisation à la venue des réfugiés à Esch-sur-Alzette</a:t>
            </a:r>
            <a:endParaRPr lang="fr-LU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 algn="just">
              <a:buNone/>
            </a:pPr>
            <a:r>
              <a:rPr lang="fr-LU" sz="2000" b="1" dirty="0">
                <a:solidFill>
                  <a:srgbClr val="C00000"/>
                </a:solidFill>
              </a:rPr>
              <a:t>Sensibilisation: Rencontres avec des femmes réfugiées</a:t>
            </a:r>
          </a:p>
          <a:p>
            <a:pPr algn="just"/>
            <a:r>
              <a:rPr lang="fr-LU" sz="2000" dirty="0"/>
              <a:t>Méthode: Living Library</a:t>
            </a:r>
          </a:p>
          <a:p>
            <a:pPr algn="just"/>
            <a:r>
              <a:rPr lang="fr-LU" sz="2000" dirty="0"/>
              <a:t>Concept: Remplacer les pages d’un livre par les mots d’une personne qui souhaite livrer son témoignage/raconter son histoire</a:t>
            </a:r>
          </a:p>
          <a:p>
            <a:pPr algn="just"/>
            <a:r>
              <a:rPr lang="fr-LU" sz="2000" dirty="0"/>
              <a:t>Objectifs: Faciliter les échanges entre personnes qui ne se seraient peut-être pas rencontrées ou parlées; Combattre les préjugés et les stéréotypes</a:t>
            </a:r>
          </a:p>
          <a:p>
            <a:pPr algn="just"/>
            <a:r>
              <a:rPr lang="fr-LU" sz="2000" dirty="0"/>
              <a:t>Fonctionnement: Echanges et discussions dans des petits groupes (5 personnes); Durée: 15 minutes; Plusieurs échanges par soirée</a:t>
            </a: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GRESIL - 25 AVRIL 2018</a:t>
            </a:r>
            <a:endParaRPr lang="en-US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64671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LU" b="1" dirty="0"/>
              <a:t>Sensibilisation à la venue des réfugiés à Esch-sur-Alzette</a:t>
            </a:r>
            <a:endParaRPr lang="fr-LU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 algn="just">
              <a:buNone/>
            </a:pPr>
            <a:r>
              <a:rPr lang="fr-LU" sz="2000" b="1" dirty="0">
                <a:solidFill>
                  <a:srgbClr val="C00000"/>
                </a:solidFill>
              </a:rPr>
              <a:t>Sensibilisation: Rencontres avec des femmes réfugiées</a:t>
            </a:r>
          </a:p>
          <a:p>
            <a:pPr algn="just"/>
            <a:r>
              <a:rPr lang="fr-LU" sz="2000" dirty="0"/>
              <a:t>Organisé en collaboration avec l’Agence interculturelle de l’ASTI et le groupe « Living Library » de la Ville d’Esch-sur-Alzette</a:t>
            </a:r>
          </a:p>
          <a:p>
            <a:pPr algn="just"/>
            <a:r>
              <a:rPr lang="fr-LU" sz="2000" dirty="0"/>
              <a:t>Soutien de l’association du quartier de « </a:t>
            </a:r>
            <a:r>
              <a:rPr lang="fr-LU" sz="2000" dirty="0" err="1"/>
              <a:t>Neudorf</a:t>
            </a:r>
            <a:r>
              <a:rPr lang="fr-LU" sz="2000" dirty="0"/>
              <a:t> »: lettre, invitation</a:t>
            </a:r>
          </a:p>
          <a:p>
            <a:pPr algn="just"/>
            <a:r>
              <a:rPr lang="fr-LU" sz="2000" dirty="0"/>
              <a:t>Journée Internationale des Femmes 8 mars 2017</a:t>
            </a:r>
          </a:p>
          <a:p>
            <a:pPr algn="just"/>
            <a:r>
              <a:rPr lang="fr-LU" sz="2000" dirty="0"/>
              <a:t>Invitées: 12 femmes réfugiées (Irak, Syrie, Cameroun, Palestine, Rwanda, Iran, Nigéria, Kosovo) </a:t>
            </a:r>
          </a:p>
          <a:p>
            <a:pPr algn="just"/>
            <a:r>
              <a:rPr lang="fr-LU" sz="2000" dirty="0"/>
              <a:t>Femmes avec parcours différents: femmes vivant depuis plusieurs années au Luxembourg et qui ont obtenu le statut de réfugiées; femmes ayant dû quitter leur pays récemment à cause de la guerre et arrivées au Luxembourg depuis peu</a:t>
            </a: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GRESIL - 25 AVRIL 2018</a:t>
            </a:r>
            <a:endParaRPr lang="en-US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67997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LU" b="1" dirty="0"/>
              <a:t>Sensibilisation à la venue des réfugiés à Esch-sur-Alzette</a:t>
            </a:r>
            <a:endParaRPr lang="fr-LU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just">
              <a:buNone/>
            </a:pPr>
            <a:r>
              <a:rPr lang="fr-LU" sz="2000" b="1" dirty="0">
                <a:solidFill>
                  <a:srgbClr val="C00000"/>
                </a:solidFill>
              </a:rPr>
              <a:t>Sensibilisation: Rencontres avec des femmes réfugiées</a:t>
            </a:r>
          </a:p>
          <a:p>
            <a:pPr algn="just"/>
            <a:r>
              <a:rPr lang="fr-LU" sz="2000" dirty="0"/>
              <a:t>Thèmes abordés: les premiers contacts avec la société luxembourgeoise, leurs efforts pour s’intégrer, la vie quotidienne dans un contexte nouveau, les raisons qui les ont amenées à quitter le pays, les attentes et espoirs face à la situation nouvelle, …</a:t>
            </a:r>
          </a:p>
          <a:p>
            <a:pPr algn="just"/>
            <a:r>
              <a:rPr lang="fr-LU" sz="2000" dirty="0"/>
              <a:t>En parallèle aux échanges: Informations sur la situation des DPI et des BPI au Luxembourg (Agence interculturelle de l’ASTI)</a:t>
            </a:r>
          </a:p>
          <a:p>
            <a:pPr algn="just"/>
            <a:r>
              <a:rPr lang="fr-LU" sz="2000" dirty="0"/>
              <a:t>Témoignages de 2 femmes réfugiées qui s’engagent pour les réfugiés (description et raison de leur engagement)</a:t>
            </a: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GRESIL - 25 AVRIL 2018</a:t>
            </a:r>
            <a:endParaRPr lang="en-US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081105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LU" b="1" dirty="0"/>
              <a:t>Sensibilisation à la venue des réfugiés à Esch-sur-Alzette</a:t>
            </a:r>
            <a:endParaRPr lang="fr-LU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 algn="just">
              <a:buNone/>
            </a:pPr>
            <a:r>
              <a:rPr lang="fr-LU" sz="2200" b="1" dirty="0">
                <a:solidFill>
                  <a:srgbClr val="C00000"/>
                </a:solidFill>
              </a:rPr>
              <a:t>Sensibilisation: Rencontres avec des femmes réfugiées</a:t>
            </a:r>
          </a:p>
          <a:p>
            <a:pPr algn="just"/>
            <a:r>
              <a:rPr lang="fr-LU" sz="2200" dirty="0"/>
              <a:t>Buffet du Moyen Orient et verre d’amitié </a:t>
            </a:r>
          </a:p>
          <a:p>
            <a:pPr algn="just"/>
            <a:r>
              <a:rPr lang="fr-LU" sz="2200" dirty="0"/>
              <a:t>Très grand intérêt de la part du public: environ 100 personnes présentes; beaucoup plus de personnes intéressées </a:t>
            </a:r>
          </a:p>
          <a:p>
            <a:pPr algn="just"/>
            <a:r>
              <a:rPr lang="fr-LU" sz="2200" dirty="0"/>
              <a:t>Feedback positif: Méthode de la « Living Library » est considérée comme un bon outil pour inciter les échanges et discussions entre personnes et pour sensibiliser face aux discriminations et aux préjugés</a:t>
            </a: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GRESIL - 25 AVRIL 2018</a:t>
            </a:r>
            <a:endParaRPr lang="en-US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834752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alle d’ions">
  <a:themeElements>
    <a:clrScheme name="Ion Boardroom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F9C9D"/>
      </a:accent5>
      <a:accent6>
        <a:srgbClr val="9E5E9B"/>
      </a:accent6>
      <a:hlink>
        <a:srgbClr val="58C1BA"/>
      </a:hlink>
      <a:folHlink>
        <a:srgbClr val="9DFFCB"/>
      </a:folHlink>
    </a:clrScheme>
    <a:fontScheme name="Ion Boardroom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 Boardroom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 Boardroom" id="{FC33163D-4339-46B1-8EED-24C834239D99}" vid="{EC7F02AD-9687-440F-A9DF-FAA6F22270D7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 Boardroom</Template>
  <TotalTime>1</TotalTime>
  <Words>1013</Words>
  <Application>Microsoft Macintosh PowerPoint</Application>
  <PresentationFormat>Grand écran</PresentationFormat>
  <Paragraphs>169</Paragraphs>
  <Slides>27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27</vt:i4>
      </vt:variant>
    </vt:vector>
  </HeadingPairs>
  <TitlesOfParts>
    <vt:vector size="32" baseType="lpstr">
      <vt:lpstr>Arial</vt:lpstr>
      <vt:lpstr>Calibri</vt:lpstr>
      <vt:lpstr>Century Gothic</vt:lpstr>
      <vt:lpstr>Wingdings 3</vt:lpstr>
      <vt:lpstr>Salle d’ions</vt:lpstr>
      <vt:lpstr>Sensibilisation à la  venue des réfugiés  à Esch-sur-Alzette</vt:lpstr>
      <vt:lpstr>Sensibilisation à la venue des réfugiés à Esch-sur-Alzette</vt:lpstr>
      <vt:lpstr>Sensibilisation à la venue des réfugiés à Esch-sur-Alzette</vt:lpstr>
      <vt:lpstr>Sensibilisation à la venue des réfugiés à Esch-sur-Alzette</vt:lpstr>
      <vt:lpstr>Sensibilisation à la venue des réfugiés à Esch-sur-Alzette</vt:lpstr>
      <vt:lpstr>Sensibilisation à la venue des réfugiés à Esch-sur-Alzette</vt:lpstr>
      <vt:lpstr>Sensibilisation à la venue des réfugiés à Esch-sur-Alzette</vt:lpstr>
      <vt:lpstr>Sensibilisation à la venue des réfugiés à Esch-sur-Alzette</vt:lpstr>
      <vt:lpstr>Sensibilisation à la venue des réfugiés à Esch-sur-Alzette</vt:lpstr>
      <vt:lpstr>Sensibilisation à la venue des réfugiés à Esch-sur-Alzette</vt:lpstr>
      <vt:lpstr>Sensibilisation à la venue des réfugiés à Esch-sur-Alzette</vt:lpstr>
      <vt:lpstr>Présentation PowerPoint</vt:lpstr>
      <vt:lpstr>Présentation PowerPoint</vt:lpstr>
      <vt:lpstr>Présentation PowerPoint</vt:lpstr>
      <vt:lpstr>Sensibilisation à la venue des réfugiés à Esch-sur-Alzette</vt:lpstr>
      <vt:lpstr>Sensibilisation à la venue des réfugiés à Esch-sur-Alzette</vt:lpstr>
      <vt:lpstr>Sensibilisation à la venue des réfugiés à Esch-sur-Alzette</vt:lpstr>
      <vt:lpstr>Sensibilisation à la venue des réfugiés à Esch-sur-Alzette</vt:lpstr>
      <vt:lpstr>Sensibilisation à la venue des réfugiés à Esch-sur-Alzette</vt:lpstr>
      <vt:lpstr>Présentation PowerPoint</vt:lpstr>
      <vt:lpstr>Présentation PowerPoint</vt:lpstr>
      <vt:lpstr>Sensibilisation à la venue des réfugiés à Esch-sur-Alzette</vt:lpstr>
      <vt:lpstr>Sensibilisation à la venue des réfugiés à Esch-sur-Alzette</vt:lpstr>
      <vt:lpstr>Présentation PowerPoint</vt:lpstr>
      <vt:lpstr>Présentation PowerPoint</vt:lpstr>
      <vt:lpstr>Présentation PowerPoint</vt:lpstr>
      <vt:lpstr>Présentation PowerPoint</vt:lpstr>
    </vt:vector>
  </TitlesOfParts>
  <Company>Administration Communale de la Ville d'Esch/Alzette</Company>
  <LinksUpToDate>false</LinksUpToDate>
  <SharedDoc>false</SharedDoc>
  <HyperlinksChanged>false</HyperlinksChanged>
  <AppVersion>16.0009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Jemming Nicole</dc:creator>
  <cp:lastModifiedBy>Asti Ensemble</cp:lastModifiedBy>
  <cp:revision>89</cp:revision>
  <dcterms:created xsi:type="dcterms:W3CDTF">2018-03-20T13:31:03Z</dcterms:created>
  <dcterms:modified xsi:type="dcterms:W3CDTF">2018-04-20T15:04:27Z</dcterms:modified>
</cp:coreProperties>
</file>